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customXml/itemProps4.xml" ContentType="application/vnd.openxmlformats-officedocument.customXml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5"/>
  </p:sldMasterIdLst>
  <p:notesMasterIdLst>
    <p:notesMasterId r:id="rId35"/>
  </p:notesMasterIdLst>
  <p:handoutMasterIdLst>
    <p:handoutMasterId r:id="rId36"/>
  </p:handoutMasterIdLst>
  <p:sldIdLst>
    <p:sldId id="257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88" r:id="rId14"/>
    <p:sldId id="269" r:id="rId15"/>
    <p:sldId id="270" r:id="rId16"/>
    <p:sldId id="287" r:id="rId17"/>
    <p:sldId id="271" r:id="rId18"/>
    <p:sldId id="286" r:id="rId19"/>
    <p:sldId id="272" r:id="rId20"/>
    <p:sldId id="273" r:id="rId21"/>
    <p:sldId id="274" r:id="rId22"/>
    <p:sldId id="275" r:id="rId23"/>
    <p:sldId id="276" r:id="rId24"/>
    <p:sldId id="277" r:id="rId25"/>
    <p:sldId id="280" r:id="rId26"/>
    <p:sldId id="290" r:id="rId27"/>
    <p:sldId id="291" r:id="rId28"/>
    <p:sldId id="281" r:id="rId29"/>
    <p:sldId id="282" r:id="rId30"/>
    <p:sldId id="283" r:id="rId31"/>
    <p:sldId id="284" r:id="rId32"/>
    <p:sldId id="289" r:id="rId33"/>
    <p:sldId id="260" r:id="rId34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ctr" rtl="0" fontAlgn="base"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ctr" rtl="0" fontAlgn="base"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ctr" rtl="0" fontAlgn="base"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ctr" rtl="0" fontAlgn="base"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39B"/>
    <a:srgbClr val="B5121B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44" y="-4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-1998" y="-9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/>
            </a:lvl1pPr>
          </a:lstStyle>
          <a:p>
            <a:endParaRPr lang="en-US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/>
            </a:lvl1pPr>
          </a:lstStyle>
          <a:p>
            <a:endParaRPr lang="en-US"/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/>
            </a:lvl1pPr>
          </a:lstStyle>
          <a:p>
            <a:endParaRPr lang="en-US"/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/>
            </a:lvl1pPr>
          </a:lstStyle>
          <a:p>
            <a:fld id="{21C24E7D-3457-45E2-AE0F-533937539686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/>
            </a:lvl1pPr>
          </a:lstStyle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/>
            </a:lvl1pPr>
          </a:lstStyle>
          <a:p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/>
            </a:lvl1pPr>
          </a:lstStyle>
          <a:p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/>
            </a:lvl1pPr>
          </a:lstStyle>
          <a:p>
            <a:fld id="{57C1551D-2A6B-4D37-A113-8089F1516993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4FDE3D-B3B6-458B-AB8B-600BE414130B}" type="slidenum">
              <a:rPr lang="en-US"/>
              <a:pPr/>
              <a:t>1</a:t>
            </a:fld>
            <a:endParaRPr lang="en-US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To add square symbols, choose Insert | Symbol and look for the Black Square in the Geometric Shapes subset. Or you can copy and paste this symbol. ■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Discuss the value in using directional</a:t>
            </a:r>
            <a:r>
              <a:rPr lang="en-US" baseline="0" dirty="0" smtClean="0"/>
              <a:t> drilling practices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C1551D-2A6B-4D37-A113-8089F151699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0A70D2F-0677-46B5-9E09-626E4ABFC61A}" type="datetime1">
              <a:rPr lang="en-US" smtClean="0"/>
              <a:pPr/>
              <a:t>4/28/2014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AADE - Texas A&amp;M Student Section Presentation</a:t>
            </a: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E38ED1-B07D-4B09-A95D-E1807F45D2E9}" type="slidenum">
              <a:rPr lang="en-US"/>
              <a:pPr/>
              <a:t>29</a:t>
            </a:fld>
            <a:endParaRPr lang="en-US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XY_CoverCollage_revisedV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209925"/>
            <a:ext cx="9144000" cy="2809875"/>
          </a:xfrm>
          <a:prstGeom prst="rect">
            <a:avLst/>
          </a:prstGeom>
        </p:spPr>
      </p:pic>
      <p:pic>
        <p:nvPicPr>
          <p:cNvPr id="5123" name="logo bar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054725"/>
            <a:ext cx="9144000" cy="80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81000" y="207963"/>
            <a:ext cx="8382000" cy="1317625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81000" y="1535113"/>
            <a:ext cx="8385175" cy="598487"/>
          </a:xfrm>
        </p:spPr>
        <p:txBody>
          <a:bodyPr tIns="0"/>
          <a:lstStyle>
            <a:lvl1pPr marL="0" indent="0">
              <a:buFontTx/>
              <a:buNone/>
              <a:defRPr sz="13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128" name="Rectangle 8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A2CA07B4-7FA1-4A95-A923-4BA2CE2169D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3AC19E-77FA-46A1-9177-336DC36EF87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1463" y="76200"/>
            <a:ext cx="2057400" cy="59769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9263" y="76200"/>
            <a:ext cx="6019800" cy="59769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5668BA-B8F0-46D6-BDBD-86F248C0331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25226C-0947-4CCE-A2C1-7942DF96F1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56B350-AD48-4795-AD59-C92FE8FD0CA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9263" y="1284288"/>
            <a:ext cx="4038600" cy="4768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263" y="1284288"/>
            <a:ext cx="4038600" cy="4768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3C5819-A8B1-4065-A21E-7BA43A096C4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731E35-173E-47B8-A100-D9897513ADA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4242CA-61A8-4690-8A9F-341AE7A8B9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BACCC5-6111-4D1B-AC16-060854EE5B7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BFF315-71C0-4A1A-A3CC-165B610F36B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18BF1D-5780-4B82-9C6D-E717FDD8700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logo bar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6054725"/>
            <a:ext cx="9144000" cy="80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title bar" descr="powerpoint headline bar_r.2.jpg"/>
          <p:cNvPicPr>
            <a:picLocks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109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0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49263" y="76200"/>
            <a:ext cx="8229600" cy="102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9263" y="1284288"/>
            <a:ext cx="8229600" cy="476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811838" y="6618288"/>
            <a:ext cx="21336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800">
                <a:solidFill>
                  <a:srgbClr val="898989"/>
                </a:solidFill>
              </a:defRPr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88950" y="6618288"/>
            <a:ext cx="530225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800">
                <a:solidFill>
                  <a:srgbClr val="898989"/>
                </a:solidFill>
              </a:defRPr>
            </a:lvl1pPr>
          </a:lstStyle>
          <a:p>
            <a:endParaRPr lang="en-US"/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213" y="6618288"/>
            <a:ext cx="411162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800">
                <a:solidFill>
                  <a:srgbClr val="898989"/>
                </a:solidFill>
              </a:defRPr>
            </a:lvl1pPr>
          </a:lstStyle>
          <a:p>
            <a:fld id="{619103B3-B51F-4AF9-B5DE-C876EFDA1709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cs typeface="Arial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cs typeface="Arial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cs typeface="Arial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cs typeface="Arial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cs typeface="Arial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cs typeface="Arial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cs typeface="Arial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231775" indent="-231775" algn="l" rtl="0" eaLnBrk="1" fontAlgn="base" hangingPunct="1">
        <a:spcBef>
          <a:spcPts val="18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98488" indent="-252413" algn="l" rtl="0" eaLnBrk="1" fontAlgn="base" hangingPunct="1">
        <a:spcBef>
          <a:spcPts val="6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2pPr>
      <a:lvl3pPr marL="866775" indent="-182563" algn="l" rtl="0" eaLnBrk="1" fontAlgn="base" hangingPunct="1">
        <a:spcBef>
          <a:spcPts val="6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1185863" indent="-204788" algn="l" rtl="0" eaLnBrk="1" fontAlgn="base" hangingPunct="1">
        <a:spcBef>
          <a:spcPts val="6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493838" indent="-193675" algn="l" rtl="0" eaLnBrk="1" fontAlgn="base" hangingPunct="1">
        <a:spcBef>
          <a:spcPts val="6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951038" indent="-193675" algn="l" rtl="0" eaLnBrk="1" fontAlgn="base" hangingPunct="1">
        <a:spcBef>
          <a:spcPts val="6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408238" indent="-193675" algn="l" rtl="0" eaLnBrk="1" fontAlgn="base" hangingPunct="1">
        <a:spcBef>
          <a:spcPts val="6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865438" indent="-193675" algn="l" rtl="0" eaLnBrk="1" fontAlgn="base" hangingPunct="1">
        <a:spcBef>
          <a:spcPts val="6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322638" indent="-193675" algn="l" rtl="0" eaLnBrk="1" fontAlgn="base" hangingPunct="1">
        <a:spcBef>
          <a:spcPts val="6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hyperlink" Target="http://www.famousfoto.com/tin-signs/610.htm" TargetMode="Externa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4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1.jpeg"/><Relationship Id="rId4" Type="http://schemas.openxmlformats.org/officeDocument/2006/relationships/oleObject" Target="../embeddings/oleObject6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81000" y="207963"/>
            <a:ext cx="8382000" cy="1544637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dirty="0" smtClean="0"/>
              <a:t>Oxy Long Beach, Inc.</a:t>
            </a:r>
            <a:br>
              <a:rPr lang="en-US" dirty="0" smtClean="0"/>
            </a:br>
            <a:r>
              <a:rPr lang="en-US" sz="1000" dirty="0" smtClean="0"/>
              <a:t/>
            </a:r>
            <a:br>
              <a:rPr lang="en-US" sz="1000" dirty="0" smtClean="0"/>
            </a:br>
            <a:r>
              <a:rPr lang="en-US" dirty="0" smtClean="0"/>
              <a:t>Drilling Program Overview</a:t>
            </a:r>
            <a:endParaRPr lang="en-US" dirty="0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81000" y="1981200"/>
            <a:ext cx="8385175" cy="598487"/>
          </a:xfrm>
        </p:spPr>
        <p:txBody>
          <a:bodyPr/>
          <a:lstStyle/>
          <a:p>
            <a:r>
              <a:rPr lang="en-US" dirty="0"/>
              <a:t>Occidental Petroleum Corporation ■ </a:t>
            </a:r>
            <a:r>
              <a:rPr lang="en-US" dirty="0" smtClean="0"/>
              <a:t>ISCWSA </a:t>
            </a:r>
            <a:r>
              <a:rPr lang="en-US" dirty="0"/>
              <a:t>■ </a:t>
            </a:r>
            <a:r>
              <a:rPr lang="en-US" dirty="0" smtClean="0"/>
              <a:t>Long Beach </a:t>
            </a:r>
            <a:r>
              <a:rPr lang="en-US" dirty="0"/>
              <a:t>■ </a:t>
            </a:r>
            <a:r>
              <a:rPr lang="en-US" dirty="0" smtClean="0"/>
              <a:t>5/9/2014 </a:t>
            </a:r>
            <a:r>
              <a:rPr lang="en-US" dirty="0"/>
              <a:t>■ </a:t>
            </a:r>
            <a:r>
              <a:rPr lang="en-US" dirty="0" smtClean="0"/>
              <a:t>Julien Roubaud / Jason Mena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THUMS stand for?</a:t>
            </a:r>
            <a:endParaRPr lang="en-US" dirty="0"/>
          </a:p>
        </p:txBody>
      </p:sp>
      <p:pic>
        <p:nvPicPr>
          <p:cNvPr id="4" name="Picture 3" descr="SanAntonioHumbleOilSign202"/>
          <p:cNvPicPr>
            <a:picLocks noChangeAspect="1" noChangeArrowheads="1"/>
          </p:cNvPicPr>
          <p:nvPr/>
        </p:nvPicPr>
        <p:blipFill>
          <a:blip r:embed="rId2" cstate="print"/>
          <a:srcRect l="9091" t="6818" r="9091" b="31818"/>
          <a:stretch>
            <a:fillRect/>
          </a:stretch>
        </p:blipFill>
        <p:spPr bwMode="auto">
          <a:xfrm>
            <a:off x="2362200" y="2743200"/>
            <a:ext cx="1468438" cy="1474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PVN93110702"/>
          <p:cNvPicPr>
            <a:picLocks noChangeAspect="1" noChangeArrowheads="1"/>
          </p:cNvPicPr>
          <p:nvPr/>
        </p:nvPicPr>
        <p:blipFill>
          <a:blip r:embed="rId3" cstate="print"/>
          <a:srcRect l="7999" t="7791" r="8000" b="10390"/>
          <a:stretch>
            <a:fillRect/>
          </a:stretch>
        </p:blipFill>
        <p:spPr>
          <a:xfrm>
            <a:off x="762000" y="2743200"/>
            <a:ext cx="1443038" cy="1443038"/>
          </a:xfrm>
          <a:prstGeom prst="rect">
            <a:avLst/>
          </a:prstGeom>
          <a:noFill/>
          <a:ln/>
        </p:spPr>
      </p:pic>
      <p:pic>
        <p:nvPicPr>
          <p:cNvPr id="6" name="Picture 5" descr="union2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35413" y="2763838"/>
            <a:ext cx="1452562" cy="1452562"/>
          </a:xfrm>
          <a:prstGeom prst="rect">
            <a:avLst/>
          </a:prstGeom>
          <a:noFill/>
        </p:spPr>
      </p:pic>
      <p:pic>
        <p:nvPicPr>
          <p:cNvPr id="7" name="Picture 6" descr="Mobil - Pegasus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87988" y="2776538"/>
            <a:ext cx="1447800" cy="1447800"/>
          </a:xfrm>
          <a:prstGeom prst="rect">
            <a:avLst/>
          </a:prstGeom>
          <a:noFill/>
        </p:spPr>
      </p:pic>
      <p:pic>
        <p:nvPicPr>
          <p:cNvPr id="8" name="Picture 7" descr="s83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023100" y="2767013"/>
            <a:ext cx="1447800" cy="1447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Partnership</a:t>
            </a:r>
            <a:endParaRPr lang="en-US" dirty="0"/>
          </a:p>
        </p:txBody>
      </p:sp>
      <p:pic>
        <p:nvPicPr>
          <p:cNvPr id="4" name="Picture 3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371600"/>
            <a:ext cx="2514600" cy="1676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pic>
        <p:nvPicPr>
          <p:cNvPr id="5" name="Picture 5" descr="Logo of MRM Divisio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4600" y="4724400"/>
            <a:ext cx="1596676" cy="15875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6" descr="brand_energy"/>
          <p:cNvPicPr>
            <a:picLocks noChangeAspect="1" noChangeArrowheads="1"/>
          </p:cNvPicPr>
          <p:nvPr/>
        </p:nvPicPr>
        <p:blipFill>
          <a:blip r:embed="rId5" cstate="print"/>
          <a:srcRect l="29868" r="44533"/>
          <a:stretch>
            <a:fillRect/>
          </a:stretch>
        </p:blipFill>
        <p:spPr bwMode="auto">
          <a:xfrm>
            <a:off x="4419600" y="4800600"/>
            <a:ext cx="2286000" cy="1270000"/>
          </a:xfrm>
          <a:prstGeom prst="rect">
            <a:avLst/>
          </a:prstGeom>
          <a:noFill/>
        </p:spPr>
      </p:pic>
      <p:pic>
        <p:nvPicPr>
          <p:cNvPr id="7" name="Picture 7" descr="brand_default_narrow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09800" y="3124200"/>
            <a:ext cx="4572000" cy="1371600"/>
          </a:xfrm>
          <a:prstGeom prst="rect">
            <a:avLst/>
          </a:prstGeom>
          <a:noFill/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6629400" y="4724400"/>
            <a:ext cx="220980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eaLnBrk="0" hangingPunct="0">
              <a:buFont typeface="Arial" pitchFamily="34" charset="0"/>
              <a:buChar char="•"/>
            </a:pPr>
            <a:r>
              <a:rPr lang="en-US" sz="1600" dirty="0" smtClean="0"/>
              <a:t> Unit Operator - Long Beach Unit and other Wilmington Units</a:t>
            </a:r>
            <a:endParaRPr lang="en-US" sz="1600" dirty="0"/>
          </a:p>
          <a:p>
            <a:pPr algn="l" eaLnBrk="0" hangingPunct="0">
              <a:buFont typeface="Arial" pitchFamily="34" charset="0"/>
              <a:buChar char="•"/>
            </a:pPr>
            <a:r>
              <a:rPr lang="en-US" sz="1600" dirty="0"/>
              <a:t> Trustee for State </a:t>
            </a:r>
            <a:r>
              <a:rPr lang="en-US" sz="1600" dirty="0" smtClean="0"/>
              <a:t>         for </a:t>
            </a:r>
            <a:r>
              <a:rPr lang="en-US" sz="1600" dirty="0"/>
              <a:t>offshore area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2971800" y="1295400"/>
            <a:ext cx="2971800" cy="1692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0" hangingPunct="0">
              <a:buFontTx/>
              <a:buChar char="•"/>
            </a:pPr>
            <a:r>
              <a:rPr lang="en-US" sz="1600" dirty="0"/>
              <a:t> OLBI is City’s contractor</a:t>
            </a:r>
          </a:p>
          <a:p>
            <a:pPr algn="l" eaLnBrk="0" hangingPunct="0">
              <a:buFontTx/>
              <a:buChar char="•"/>
            </a:pPr>
            <a:r>
              <a:rPr lang="en-US" sz="1600" dirty="0"/>
              <a:t> Thums Long Beach </a:t>
            </a:r>
            <a:r>
              <a:rPr lang="en-US" sz="1600" dirty="0" smtClean="0"/>
              <a:t>           Company </a:t>
            </a:r>
            <a:r>
              <a:rPr lang="en-US" sz="1600" dirty="0"/>
              <a:t>is agent for </a:t>
            </a:r>
            <a:r>
              <a:rPr lang="en-US" sz="1600" dirty="0" smtClean="0"/>
              <a:t>OLBI</a:t>
            </a:r>
            <a:endParaRPr lang="en-US" sz="1600" dirty="0"/>
          </a:p>
          <a:p>
            <a:pPr algn="l" eaLnBrk="0" hangingPunct="0">
              <a:buFontTx/>
              <a:buChar char="•"/>
            </a:pPr>
            <a:r>
              <a:rPr lang="en-US" sz="1600" dirty="0"/>
              <a:t> Day to day operations</a:t>
            </a:r>
          </a:p>
          <a:p>
            <a:pPr algn="l" eaLnBrk="0" hangingPunct="0">
              <a:buFontTx/>
              <a:buChar char="•"/>
            </a:pPr>
            <a:r>
              <a:rPr lang="en-US" sz="1600" dirty="0"/>
              <a:t> Direction by City</a:t>
            </a:r>
          </a:p>
        </p:txBody>
      </p:sp>
      <p:graphicFrame>
        <p:nvGraphicFramePr>
          <p:cNvPr id="1026" name="Object 2">
            <a:hlinkClick r:id="" action="ppaction://ole?verb=0"/>
          </p:cNvPr>
          <p:cNvGraphicFramePr>
            <a:graphicFrameLocks/>
          </p:cNvGraphicFramePr>
          <p:nvPr/>
        </p:nvGraphicFramePr>
        <p:xfrm>
          <a:off x="6324600" y="1295400"/>
          <a:ext cx="2133600" cy="1981200"/>
        </p:xfrm>
        <a:graphic>
          <a:graphicData uri="http://schemas.openxmlformats.org/presentationml/2006/ole">
            <p:oleObj spid="_x0000_s1026" name="Clip" r:id="rId7" imgW="1617466" imgH="1617466" progId="">
              <p:embed/>
            </p:oleObj>
          </a:graphicData>
        </a:graphic>
      </p:graphicFrame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152400" y="4876800"/>
            <a:ext cx="22860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eaLnBrk="0" hangingPunct="0">
              <a:buFontTx/>
              <a:buChar char="•"/>
            </a:pPr>
            <a:r>
              <a:rPr lang="en-US" sz="1600" dirty="0"/>
              <a:t> Major financial stakeholder</a:t>
            </a:r>
          </a:p>
          <a:p>
            <a:pPr algn="l" eaLnBrk="0" hangingPunct="0"/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AADE - Texas A&amp;M Student Section Presentation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smtClean="0"/>
              <a:t>Oxy:  A global Leader in Close-Proximity Well Placement Challenges</a:t>
            </a:r>
            <a:endParaRPr lang="en-US" sz="2800" b="1" u="sng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04800" y="1219200"/>
            <a:ext cx="8422741" cy="47244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Directional Drilling</a:t>
            </a:r>
          </a:p>
          <a:p>
            <a:pPr marL="342900" indent="-342900" algn="l" eaLnBrk="0" hangingPunct="0">
              <a:lnSpc>
                <a:spcPct val="8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kern="0" dirty="0" smtClean="0">
                <a:latin typeface="+mn-lt"/>
              </a:rPr>
              <a:t>Experience and Technology</a:t>
            </a:r>
          </a:p>
          <a:p>
            <a:pPr marL="342900" indent="-342900" algn="l" eaLnBrk="0" hangingPunct="0">
              <a:lnSpc>
                <a:spcPct val="8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kern="0" dirty="0" smtClean="0">
                <a:latin typeface="+mn-lt"/>
              </a:rPr>
              <a:t>Reduce Environmental Impact</a:t>
            </a:r>
          </a:p>
          <a:p>
            <a:pPr marL="342900" indent="-342900" algn="l" eaLnBrk="0" hangingPunct="0">
              <a:lnSpc>
                <a:spcPct val="8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kern="0" dirty="0" smtClean="0"/>
              <a:t>Minimize Footprint</a:t>
            </a:r>
          </a:p>
          <a:p>
            <a:pPr marL="342900" indent="-342900" algn="l" eaLnBrk="0" hangingPunct="0">
              <a:lnSpc>
                <a:spcPct val="8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kern="0" dirty="0" smtClean="0">
                <a:latin typeface="+mn-lt"/>
              </a:rPr>
              <a:t>Increase Efficiency</a:t>
            </a:r>
          </a:p>
          <a:p>
            <a:pPr marL="342900" indent="-342900" algn="l" eaLnBrk="0" hangingPunct="0">
              <a:lnSpc>
                <a:spcPct val="8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kern="0" dirty="0" smtClean="0">
                <a:latin typeface="+mn-lt"/>
              </a:rPr>
              <a:t>Lower Drilling Costs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011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1676400"/>
            <a:ext cx="3343745" cy="23633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817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3428999"/>
            <a:ext cx="4953000" cy="286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5867400" y="4343400"/>
            <a:ext cx="2667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kern="0" dirty="0" smtClean="0"/>
              <a:t>Onshore Multi-Well Pads &amp; Island Locations</a:t>
            </a:r>
            <a:endParaRPr lang="en-US" sz="2800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FFF0C-7499-418D-8307-4DFE82E6D9C6}" type="datetime1">
              <a:rPr lang="en-US" smtClean="0"/>
              <a:pPr/>
              <a:t>4/28/2014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 Beach, CA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449263" y="1367483"/>
            <a:ext cx="8229600" cy="4602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Oxy Long Beach Office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19200"/>
            <a:ext cx="9144000" cy="487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5"/>
          <p:cNvGrpSpPr/>
          <p:nvPr/>
        </p:nvGrpSpPr>
        <p:grpSpPr>
          <a:xfrm>
            <a:off x="2667000" y="2819400"/>
            <a:ext cx="4045789" cy="3062379"/>
            <a:chOff x="337935" y="-857412"/>
            <a:chExt cx="10634990" cy="8236407"/>
          </a:xfrm>
        </p:grpSpPr>
        <p:pic>
          <p:nvPicPr>
            <p:cNvPr id="6" name="Picture 5" descr="Thumbs.emf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7935" y="-857412"/>
              <a:ext cx="10634990" cy="8236407"/>
            </a:xfrm>
            <a:prstGeom prst="rect">
              <a:avLst/>
            </a:prstGeom>
          </p:spPr>
        </p:pic>
        <p:sp>
          <p:nvSpPr>
            <p:cNvPr id="7" name="Oval 6"/>
            <p:cNvSpPr/>
            <p:nvPr/>
          </p:nvSpPr>
          <p:spPr bwMode="auto">
            <a:xfrm>
              <a:off x="5183587" y="2998304"/>
              <a:ext cx="310763" cy="228600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 rot="17834423">
              <a:off x="7172740" y="4534231"/>
              <a:ext cx="310763" cy="228600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2982401" y="2204498"/>
              <a:ext cx="310763" cy="228600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 rot="1070116">
              <a:off x="4945711" y="4253948"/>
              <a:ext cx="198782" cy="341906"/>
            </a:xfrm>
            <a:prstGeom prst="rect">
              <a:avLst/>
            </a:prstGeom>
            <a:solidFill>
              <a:srgbClr val="FF0000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38200" y="2590800"/>
            <a:ext cx="2971800" cy="2362200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Wilmington Field </a:t>
            </a:r>
            <a:r>
              <a:rPr lang="en-US" dirty="0" smtClean="0">
                <a:solidFill>
                  <a:schemeClr val="accent3"/>
                </a:solidFill>
              </a:rPr>
              <a:t>(West to East View)</a:t>
            </a:r>
            <a:endParaRPr lang="en-US" dirty="0">
              <a:solidFill>
                <a:schemeClr val="accent3"/>
              </a:solidFill>
            </a:endParaRP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>
            <p:ph idx="1"/>
          </p:nvPr>
        </p:nvGraphicFramePr>
        <p:xfrm>
          <a:off x="988201" y="1284288"/>
          <a:ext cx="7151723" cy="4768850"/>
        </p:xfrm>
        <a:graphic>
          <a:graphicData uri="http://schemas.openxmlformats.org/presentationml/2006/ole">
            <p:oleObj spid="_x0000_s2050" name="Photo Editor Photo" r:id="rId3" imgW="7314286" imgH="4877481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Island Grissom Schematic</a:t>
            </a:r>
            <a:endParaRPr lang="en-US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85634" y="1284288"/>
            <a:ext cx="6156857" cy="4768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THUMS General Wellhead / Slot Layout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4191000" y="1676400"/>
          <a:ext cx="4608523" cy="4267200"/>
        </p:xfrm>
        <a:graphic>
          <a:graphicData uri="http://schemas.openxmlformats.org/presentationml/2006/ole">
            <p:oleObj spid="_x0000_s4098" name="Photo Editor Photo" r:id="rId3" imgW="14375232" imgH="10866667" progId="">
              <p:embed/>
            </p:oleObj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533400" y="3581400"/>
          <a:ext cx="2951163" cy="2373313"/>
        </p:xfrm>
        <a:graphic>
          <a:graphicData uri="http://schemas.openxmlformats.org/presentationml/2006/ole">
            <p:oleObj spid="_x0000_s4099" name="Photo Editor Photo" r:id="rId4" imgW="6866667" imgH="4610744" progId="">
              <p:embed/>
            </p:oleObj>
          </a:graphicData>
        </a:graphic>
      </p:graphicFrame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0" y="1447800"/>
            <a:ext cx="3962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31775" marR="0" lvl="0" indent="-231775" algn="l" defTabSz="914400" rtl="0" eaLnBrk="1" fontAlgn="base" latinLnBrk="0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i="0" u="sng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Island Wellhead Spacing</a:t>
            </a:r>
          </a:p>
          <a:p>
            <a:pPr marL="598488" lvl="1" indent="-252413" algn="l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kumimoji="0" lang="en-US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cs typeface="+mn-cs"/>
              </a:rPr>
              <a:t>6’ center to center</a:t>
            </a:r>
          </a:p>
          <a:p>
            <a:pPr marL="598488" lvl="1" indent="-252413" algn="l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kumimoji="0" lang="en-US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cs"/>
              </a:rPr>
              <a:t>12’ between the double rows</a:t>
            </a:r>
          </a:p>
          <a:p>
            <a:pPr marL="598488" lvl="1" indent="-252413" algn="l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kumimoji="0" lang="en-US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cs"/>
              </a:rPr>
              <a:t>Chaffee &amp; Freeman have an additional cellar 50’ behind the 1</a:t>
            </a:r>
            <a:r>
              <a:rPr kumimoji="0" lang="en-US" i="0" u="none" strike="noStrike" kern="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cs"/>
              </a:rPr>
              <a:t>st</a:t>
            </a:r>
            <a:r>
              <a:rPr kumimoji="0" lang="en-US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cs"/>
              </a:rPr>
              <a:t> cellar</a:t>
            </a:r>
            <a:endParaRPr kumimoji="0" lang="en-US" sz="160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839200" cy="1020763"/>
          </a:xfrm>
        </p:spPr>
        <p:txBody>
          <a:bodyPr/>
          <a:lstStyle/>
          <a:p>
            <a:r>
              <a:rPr lang="en-US" dirty="0" smtClean="0"/>
              <a:t>Oxy Long Beach Inc. - Drilling/Well Servicing Rigs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964112"/>
          </a:xfrm>
        </p:spPr>
        <p:txBody>
          <a:bodyPr/>
          <a:lstStyle/>
          <a:p>
            <a:pPr marL="990600" lvl="1" indent="-533400">
              <a:lnSpc>
                <a:spcPct val="80000"/>
              </a:lnSpc>
              <a:spcAft>
                <a:spcPct val="40000"/>
              </a:spcAft>
              <a:buFont typeface="Wingdings" pitchFamily="2" charset="2"/>
              <a:buChar char="§"/>
            </a:pPr>
            <a:r>
              <a:rPr lang="en-US" sz="2400" dirty="0"/>
              <a:t>The </a:t>
            </a:r>
            <a:r>
              <a:rPr lang="en-US" sz="2400" dirty="0" smtClean="0"/>
              <a:t>LBU owns 3 drilling rigs and Oxy owns 1 drilling rig in Huntington Beach (Offshore Platform Emmy)</a:t>
            </a:r>
            <a:endParaRPr lang="en-US" sz="2400" strike="sngStrike" dirty="0"/>
          </a:p>
          <a:p>
            <a:pPr marL="1577975" lvl="3" indent="-533400">
              <a:lnSpc>
                <a:spcPct val="80000"/>
              </a:lnSpc>
              <a:spcAft>
                <a:spcPts val="3600"/>
              </a:spcAft>
              <a:buFont typeface="Courier New" pitchFamily="49" charset="0"/>
              <a:buChar char="o"/>
            </a:pPr>
            <a:r>
              <a:rPr lang="en-US" sz="2200" dirty="0"/>
              <a:t>Labor </a:t>
            </a:r>
            <a:r>
              <a:rPr lang="en-US" sz="2200" dirty="0" smtClean="0"/>
              <a:t>contracts in place for each of 4 rigs</a:t>
            </a:r>
            <a:endParaRPr lang="en-US" sz="2200" dirty="0"/>
          </a:p>
          <a:p>
            <a:pPr marL="990600" lvl="1" indent="-533400">
              <a:lnSpc>
                <a:spcPct val="80000"/>
              </a:lnSpc>
              <a:spcAft>
                <a:spcPts val="2400"/>
              </a:spcAft>
              <a:buFont typeface="Wingdings" pitchFamily="2" charset="2"/>
              <a:buChar char="§"/>
            </a:pPr>
            <a:r>
              <a:rPr lang="en-US" sz="2400" dirty="0" smtClean="0"/>
              <a:t>4 </a:t>
            </a:r>
            <a:r>
              <a:rPr lang="en-US" sz="2400" dirty="0"/>
              <a:t>c</a:t>
            </a:r>
            <a:r>
              <a:rPr lang="en-US" sz="2400" dirty="0" smtClean="0"/>
              <a:t>ontract drilling rigs supporting LBU, Tidelands and Huntington Beach programs</a:t>
            </a:r>
            <a:endParaRPr lang="en-US" sz="2400" dirty="0"/>
          </a:p>
          <a:p>
            <a:pPr marL="990600" lvl="1" indent="-533400">
              <a:lnSpc>
                <a:spcPct val="80000"/>
              </a:lnSpc>
              <a:spcAft>
                <a:spcPts val="2400"/>
              </a:spcAft>
              <a:buFont typeface="Wingdings" pitchFamily="2" charset="2"/>
              <a:buChar char="§"/>
            </a:pPr>
            <a:r>
              <a:rPr lang="en-US" sz="2400" dirty="0" smtClean="0"/>
              <a:t>11 </a:t>
            </a:r>
            <a:r>
              <a:rPr lang="en-US" sz="2400" dirty="0" smtClean="0"/>
              <a:t>contract production </a:t>
            </a:r>
            <a:r>
              <a:rPr lang="en-US" sz="2400" dirty="0" smtClean="0"/>
              <a:t>rigs </a:t>
            </a:r>
            <a:r>
              <a:rPr lang="en-US" sz="2400" dirty="0"/>
              <a:t>at </a:t>
            </a:r>
            <a:r>
              <a:rPr lang="en-US" sz="2400" dirty="0" smtClean="0"/>
              <a:t>the LBU and Tidelands</a:t>
            </a:r>
            <a:endParaRPr lang="en-US" sz="2400" dirty="0"/>
          </a:p>
          <a:p>
            <a:pPr marL="990600" lvl="1" indent="-533400">
              <a:lnSpc>
                <a:spcPct val="80000"/>
              </a:lnSpc>
              <a:spcAft>
                <a:spcPts val="2400"/>
              </a:spcAft>
              <a:buFont typeface="Wingdings" pitchFamily="2" charset="2"/>
              <a:buChar char="§"/>
            </a:pPr>
            <a:r>
              <a:rPr lang="en-US" sz="2400" dirty="0"/>
              <a:t>5</a:t>
            </a:r>
            <a:r>
              <a:rPr lang="en-US" sz="2400" dirty="0" smtClean="0"/>
              <a:t> </a:t>
            </a:r>
            <a:r>
              <a:rPr lang="en-US" sz="2400" dirty="0" smtClean="0"/>
              <a:t>contract production </a:t>
            </a:r>
            <a:r>
              <a:rPr lang="en-US" sz="2400" dirty="0" smtClean="0"/>
              <a:t>rigs at Huntington Beach and other sites</a:t>
            </a:r>
            <a:endParaRPr 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Island Drilling Rigs</a:t>
            </a:r>
            <a:endParaRPr lang="en-US" dirty="0"/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152400" y="1295400"/>
          <a:ext cx="2829305" cy="1981200"/>
        </p:xfrm>
        <a:graphic>
          <a:graphicData uri="http://schemas.openxmlformats.org/presentationml/2006/ole">
            <p:oleObj spid="_x0000_s5122" name="Bitmap Image" r:id="rId3" imgW="5723810" imgH="4009524" progId="PBrush">
              <p:embed/>
            </p:oleObj>
          </a:graphicData>
        </a:graphic>
      </p:graphicFrame>
      <p:graphicFrame>
        <p:nvGraphicFramePr>
          <p:cNvPr id="5123" name="Object 3"/>
          <p:cNvGraphicFramePr>
            <a:graphicFrameLocks noChangeAspect="1"/>
          </p:cNvGraphicFramePr>
          <p:nvPr/>
        </p:nvGraphicFramePr>
        <p:xfrm>
          <a:off x="3200400" y="1295400"/>
          <a:ext cx="2343150" cy="3124200"/>
        </p:xfrm>
        <a:graphic>
          <a:graphicData uri="http://schemas.openxmlformats.org/presentationml/2006/ole">
            <p:oleObj spid="_x0000_s5123" name="Photo Editor Photo" r:id="rId4" imgW="4571429" imgH="6095238" progId="">
              <p:embed/>
            </p:oleObj>
          </a:graphicData>
        </a:graphic>
      </p:graphicFrame>
      <p:pic>
        <p:nvPicPr>
          <p:cNvPr id="6" name="Picture 3" descr="Mvc-020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5000" y="1295400"/>
            <a:ext cx="3257550" cy="4342199"/>
          </a:xfrm>
          <a:prstGeom prst="rect">
            <a:avLst/>
          </a:prstGeom>
          <a:noFill/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3505200"/>
            <a:ext cx="2514600" cy="533400"/>
          </a:xfrm>
        </p:spPr>
        <p:txBody>
          <a:bodyPr/>
          <a:lstStyle/>
          <a:p>
            <a:r>
              <a:rPr lang="en-US" dirty="0" smtClean="0"/>
              <a:t>T5 on Grissom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124200" y="4572000"/>
            <a:ext cx="2362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T9 on Chaffee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5715000" y="5715000"/>
            <a:ext cx="2514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T3 on White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</a:p>
          <a:p>
            <a:r>
              <a:rPr lang="en-US" dirty="0" smtClean="0"/>
              <a:t>History</a:t>
            </a:r>
            <a:endParaRPr lang="en-US" strike="sngStrike" dirty="0" smtClean="0"/>
          </a:p>
          <a:p>
            <a:r>
              <a:rPr lang="en-US" dirty="0" smtClean="0"/>
              <a:t>Island layouts</a:t>
            </a:r>
          </a:p>
          <a:p>
            <a:r>
              <a:rPr lang="en-US" dirty="0" smtClean="0"/>
              <a:t>Well design</a:t>
            </a:r>
          </a:p>
          <a:p>
            <a:r>
              <a:rPr lang="en-US" dirty="0" smtClean="0"/>
              <a:t>Anti-collision challenges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Huntington Beach – Enclosed Drilling Rig</a:t>
            </a:r>
            <a:endParaRPr lang="en-US" dirty="0"/>
          </a:p>
        </p:txBody>
      </p:sp>
      <p:pic>
        <p:nvPicPr>
          <p:cNvPr id="4" name="Content Placeholder 3" descr="Rig 550 Huntington Beach -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295400"/>
            <a:ext cx="8297863" cy="4669371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Deviated Well Design</a:t>
            </a:r>
            <a:endParaRPr lang="en-US" dirty="0"/>
          </a:p>
        </p:txBody>
      </p:sp>
      <p:graphicFrame>
        <p:nvGraphicFramePr>
          <p:cNvPr id="8194" name="Object 2"/>
          <p:cNvGraphicFramePr>
            <a:graphicFrameLocks noChangeAspect="1"/>
          </p:cNvGraphicFramePr>
          <p:nvPr>
            <p:ph idx="1"/>
          </p:nvPr>
        </p:nvGraphicFramePr>
        <p:xfrm>
          <a:off x="1524000" y="1600200"/>
          <a:ext cx="5766652" cy="4447418"/>
        </p:xfrm>
        <a:graphic>
          <a:graphicData uri="http://schemas.openxmlformats.org/presentationml/2006/ole">
            <p:oleObj spid="_x0000_s8194" name="Photo Editor Photo" r:id="rId3" imgW="10076190" imgH="7771429" progId="">
              <p:embed/>
            </p:oleObj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Radial Drilling Pattern </a:t>
            </a:r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143000"/>
            <a:ext cx="7239000" cy="5255674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7010400" y="2362200"/>
            <a:ext cx="1477424" cy="40011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sz="2000" b="1" dirty="0">
                <a:latin typeface="Verdana" pitchFamily="34" charset="0"/>
              </a:rPr>
              <a:t>Chaffee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334000" y="1524000"/>
            <a:ext cx="1181878" cy="40011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sz="2000" b="1" dirty="0">
                <a:latin typeface="Verdana" pitchFamily="34" charset="0"/>
              </a:rPr>
              <a:t>White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838200" y="5867400"/>
            <a:ext cx="1652498" cy="40011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sz="2000" b="1" dirty="0">
                <a:latin typeface="Verdana" pitchFamily="34" charset="0"/>
              </a:rPr>
              <a:t>Freeman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0" y="1752600"/>
            <a:ext cx="1365070" cy="40011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sz="2000" b="1" dirty="0">
                <a:latin typeface="Verdana" pitchFamily="34" charset="0"/>
              </a:rPr>
              <a:t>Grissom</a:t>
            </a: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838200" y="4191000"/>
            <a:ext cx="752475" cy="40011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sz="2000" b="1" dirty="0">
                <a:solidFill>
                  <a:schemeClr val="accent2"/>
                </a:solidFill>
                <a:latin typeface="Verdana" pitchFamily="34" charset="0"/>
              </a:rPr>
              <a:t>Pier</a:t>
            </a: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7543800" y="5638800"/>
            <a:ext cx="1447800" cy="40011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10000"/>
              </a:spcBef>
            </a:pPr>
            <a:r>
              <a:rPr lang="en-US" sz="2000" b="1" dirty="0">
                <a:solidFill>
                  <a:schemeClr val="accent2"/>
                </a:solidFill>
                <a:latin typeface="Verdana" pitchFamily="34" charset="0"/>
              </a:rPr>
              <a:t>Belmont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>
            <a:off x="762000" y="2362200"/>
            <a:ext cx="1752600" cy="9144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 flipH="1">
            <a:off x="4648200" y="2057400"/>
            <a:ext cx="1295400" cy="16002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 flipH="1">
            <a:off x="6477000" y="2895600"/>
            <a:ext cx="1371600" cy="18288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9" idx="3"/>
          </p:cNvCxnSpPr>
          <p:nvPr/>
        </p:nvCxnSpPr>
        <p:spPr bwMode="auto">
          <a:xfrm flipV="1">
            <a:off x="2490698" y="5029200"/>
            <a:ext cx="1547902" cy="103825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THUMS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295400"/>
            <a:ext cx="7696200" cy="481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3D Horizontal Path (Actual Well)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9390" y="1382603"/>
            <a:ext cx="7469346" cy="4572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3D Horizontal </a:t>
            </a:r>
            <a:r>
              <a:rPr lang="en-US" dirty="0" err="1" smtClean="0">
                <a:solidFill>
                  <a:schemeClr val="accent3"/>
                </a:solidFill>
              </a:rPr>
              <a:t>Wellpath</a:t>
            </a:r>
            <a:r>
              <a:rPr lang="en-US" dirty="0" smtClean="0">
                <a:solidFill>
                  <a:schemeClr val="accent3"/>
                </a:solidFill>
              </a:rPr>
              <a:t> with Offsets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295400"/>
            <a:ext cx="7358830" cy="476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Horizontal </a:t>
            </a:r>
            <a:r>
              <a:rPr lang="en-US" dirty="0" err="1" smtClean="0">
                <a:solidFill>
                  <a:schemeClr val="accent3"/>
                </a:solidFill>
              </a:rPr>
              <a:t>Wellpath</a:t>
            </a:r>
            <a:r>
              <a:rPr lang="en-US" dirty="0" smtClean="0">
                <a:solidFill>
                  <a:schemeClr val="accent3"/>
                </a:solidFill>
              </a:rPr>
              <a:t> with Large Azimuth Turn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6" name="Picture 2" descr="C-764 RD1 Plan 4 Final Snapshot [3]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0663" y="1284288"/>
            <a:ext cx="8086800" cy="476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Alternate View Horizontal </a:t>
            </a:r>
            <a:r>
              <a:rPr lang="en-US" dirty="0" err="1" smtClean="0">
                <a:solidFill>
                  <a:schemeClr val="accent3"/>
                </a:solidFill>
              </a:rPr>
              <a:t>Wellpath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4" name="Picture 2" descr="C-764 RD1 Plan 4 Final Snapshot [1]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0663" y="1284288"/>
            <a:ext cx="8086800" cy="476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Tidelands Horizontal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43000"/>
            <a:ext cx="9144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43000"/>
            <a:ext cx="9144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033463"/>
            <a:ext cx="8229600" cy="3471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 – Julien Roubaud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Drilling Engineer – Oxy Long Beach, Inc. (OLBI)</a:t>
            </a:r>
          </a:p>
          <a:p>
            <a:r>
              <a:rPr lang="en-US" dirty="0" smtClean="0"/>
              <a:t>Experience</a:t>
            </a:r>
          </a:p>
          <a:p>
            <a:pPr lvl="1"/>
            <a:r>
              <a:rPr lang="en-US" dirty="0" smtClean="0"/>
              <a:t>8 years in the industry</a:t>
            </a:r>
          </a:p>
          <a:p>
            <a:pPr lvl="1"/>
            <a:r>
              <a:rPr lang="en-US" dirty="0" smtClean="0"/>
              <a:t>6 years with Schlumberger Wireline</a:t>
            </a:r>
          </a:p>
          <a:p>
            <a:pPr lvl="2"/>
            <a:r>
              <a:rPr lang="en-US" dirty="0" smtClean="0"/>
              <a:t>Vernal UT – Reservoir Evaluation </a:t>
            </a:r>
          </a:p>
          <a:p>
            <a:pPr lvl="2"/>
            <a:r>
              <a:rPr lang="en-US" dirty="0" smtClean="0"/>
              <a:t>Bakersfield CA – Reservoir Evaluation</a:t>
            </a:r>
          </a:p>
          <a:p>
            <a:pPr lvl="2"/>
            <a:r>
              <a:rPr lang="en-US" dirty="0" smtClean="0"/>
              <a:t>Long Beach CA – Reservoir Evaluation and Completion / Production</a:t>
            </a:r>
          </a:p>
          <a:p>
            <a:pPr lvl="1"/>
            <a:r>
              <a:rPr lang="en-US" dirty="0" smtClean="0"/>
              <a:t>2 years with Oxy </a:t>
            </a:r>
          </a:p>
          <a:p>
            <a:pPr lvl="2"/>
            <a:r>
              <a:rPr lang="en-US" dirty="0" smtClean="0"/>
              <a:t>Drilling Engineer for onshore rigs and offshore platform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 – Jason Mena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Senior Drilling Engineer – Oxy Long Beach, Inc. (OLBI)</a:t>
            </a:r>
          </a:p>
          <a:p>
            <a:r>
              <a:rPr lang="en-US" dirty="0" smtClean="0"/>
              <a:t>Experience</a:t>
            </a:r>
          </a:p>
          <a:p>
            <a:pPr lvl="1"/>
            <a:r>
              <a:rPr lang="en-US" dirty="0" smtClean="0"/>
              <a:t>10 years in the industry</a:t>
            </a:r>
          </a:p>
          <a:p>
            <a:pPr lvl="1"/>
            <a:r>
              <a:rPr lang="en-US" dirty="0" smtClean="0"/>
              <a:t>Schlumberger REW as an Open Hole Logging Engineer.</a:t>
            </a:r>
          </a:p>
          <a:p>
            <a:pPr lvl="2"/>
            <a:r>
              <a:rPr lang="en-US" dirty="0" smtClean="0"/>
              <a:t>2004 Bakersfield, CA (FE REW)</a:t>
            </a:r>
          </a:p>
          <a:p>
            <a:pPr lvl="2"/>
            <a:r>
              <a:rPr lang="en-US" dirty="0" smtClean="0"/>
              <a:t>2005 Villahermosa, Mexico (FE D&amp;M)</a:t>
            </a:r>
          </a:p>
          <a:p>
            <a:pPr lvl="2"/>
            <a:r>
              <a:rPr lang="en-US" dirty="0" smtClean="0"/>
              <a:t>2006 Egypt (FE REW)</a:t>
            </a:r>
          </a:p>
          <a:p>
            <a:pPr lvl="2"/>
            <a:r>
              <a:rPr lang="en-US" dirty="0" smtClean="0"/>
              <a:t>2007-2009 Saudi Arabia (FE Offshore Operations)</a:t>
            </a:r>
          </a:p>
          <a:p>
            <a:pPr lvl="2"/>
            <a:r>
              <a:rPr lang="en-US" dirty="0" smtClean="0"/>
              <a:t>2009-2010 GOM (SFE DW Offshore Operations) </a:t>
            </a:r>
          </a:p>
          <a:p>
            <a:pPr lvl="1"/>
            <a:r>
              <a:rPr lang="en-US" dirty="0" smtClean="0"/>
              <a:t>4 years with Oxy</a:t>
            </a:r>
          </a:p>
          <a:p>
            <a:pPr lvl="2"/>
            <a:r>
              <a:rPr lang="en-US" dirty="0" smtClean="0"/>
              <a:t>THUMS / Tidelands / Huntington Beach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Oxy Operating Sites</a:t>
            </a:r>
            <a:endParaRPr lang="en-US" dirty="0"/>
          </a:p>
        </p:txBody>
      </p:sp>
      <p:grpSp>
        <p:nvGrpSpPr>
          <p:cNvPr id="127" name="Group 4"/>
          <p:cNvGrpSpPr>
            <a:grpSpLocks noGrp="1"/>
          </p:cNvGrpSpPr>
          <p:nvPr>
            <p:ph idx="1"/>
          </p:nvPr>
        </p:nvGrpSpPr>
        <p:grpSpPr bwMode="auto">
          <a:xfrm>
            <a:off x="533400" y="1295400"/>
            <a:ext cx="8229600" cy="4768850"/>
            <a:chOff x="240" y="192"/>
            <a:chExt cx="5404" cy="3984"/>
          </a:xfrm>
        </p:grpSpPr>
        <p:sp>
          <p:nvSpPr>
            <p:cNvPr id="128" name="Rectangle 5"/>
            <p:cNvSpPr>
              <a:spLocks noChangeArrowheads="1"/>
            </p:cNvSpPr>
            <p:nvPr/>
          </p:nvSpPr>
          <p:spPr bwMode="auto">
            <a:xfrm>
              <a:off x="240" y="240"/>
              <a:ext cx="5280" cy="3936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Freeform 6"/>
            <p:cNvSpPr>
              <a:spLocks/>
            </p:cNvSpPr>
            <p:nvPr/>
          </p:nvSpPr>
          <p:spPr bwMode="auto">
            <a:xfrm>
              <a:off x="240" y="1056"/>
              <a:ext cx="5027" cy="3072"/>
            </a:xfrm>
            <a:custGeom>
              <a:avLst/>
              <a:gdLst/>
              <a:ahLst/>
              <a:cxnLst>
                <a:cxn ang="0">
                  <a:pos x="4976" y="3040"/>
                </a:cxn>
                <a:cxn ang="0">
                  <a:pos x="4861" y="2944"/>
                </a:cxn>
                <a:cxn ang="0">
                  <a:pos x="4714" y="2835"/>
                </a:cxn>
                <a:cxn ang="0">
                  <a:pos x="4637" y="2797"/>
                </a:cxn>
                <a:cxn ang="0">
                  <a:pos x="4611" y="2765"/>
                </a:cxn>
                <a:cxn ang="0">
                  <a:pos x="4515" y="2720"/>
                </a:cxn>
                <a:cxn ang="0">
                  <a:pos x="4355" y="2592"/>
                </a:cxn>
                <a:cxn ang="0">
                  <a:pos x="4285" y="2490"/>
                </a:cxn>
                <a:cxn ang="0">
                  <a:pos x="4131" y="2438"/>
                </a:cxn>
                <a:cxn ang="0">
                  <a:pos x="4067" y="2432"/>
                </a:cxn>
                <a:cxn ang="0">
                  <a:pos x="4106" y="2490"/>
                </a:cxn>
                <a:cxn ang="0">
                  <a:pos x="4234" y="2528"/>
                </a:cxn>
                <a:cxn ang="0">
                  <a:pos x="4093" y="2515"/>
                </a:cxn>
                <a:cxn ang="0">
                  <a:pos x="3933" y="2400"/>
                </a:cxn>
                <a:cxn ang="0">
                  <a:pos x="3798" y="2272"/>
                </a:cxn>
                <a:cxn ang="0">
                  <a:pos x="3728" y="2298"/>
                </a:cxn>
                <a:cxn ang="0">
                  <a:pos x="3581" y="2208"/>
                </a:cxn>
                <a:cxn ang="0">
                  <a:pos x="3517" y="2138"/>
                </a:cxn>
                <a:cxn ang="0">
                  <a:pos x="3434" y="2048"/>
                </a:cxn>
                <a:cxn ang="0">
                  <a:pos x="3370" y="1965"/>
                </a:cxn>
                <a:cxn ang="0">
                  <a:pos x="3357" y="1926"/>
                </a:cxn>
                <a:cxn ang="0">
                  <a:pos x="3267" y="1862"/>
                </a:cxn>
                <a:cxn ang="0">
                  <a:pos x="3146" y="1798"/>
                </a:cxn>
                <a:cxn ang="0">
                  <a:pos x="3005" y="1722"/>
                </a:cxn>
                <a:cxn ang="0">
                  <a:pos x="2909" y="1670"/>
                </a:cxn>
                <a:cxn ang="0">
                  <a:pos x="2781" y="1626"/>
                </a:cxn>
                <a:cxn ang="0">
                  <a:pos x="2685" y="1587"/>
                </a:cxn>
                <a:cxn ang="0">
                  <a:pos x="2486" y="1613"/>
                </a:cxn>
                <a:cxn ang="0">
                  <a:pos x="2582" y="1773"/>
                </a:cxn>
                <a:cxn ang="0">
                  <a:pos x="2538" y="1696"/>
                </a:cxn>
                <a:cxn ang="0">
                  <a:pos x="2442" y="1632"/>
                </a:cxn>
                <a:cxn ang="0">
                  <a:pos x="2314" y="1677"/>
                </a:cxn>
                <a:cxn ang="0">
                  <a:pos x="2358" y="1754"/>
                </a:cxn>
                <a:cxn ang="0">
                  <a:pos x="2243" y="1690"/>
                </a:cxn>
                <a:cxn ang="0">
                  <a:pos x="2205" y="1728"/>
                </a:cxn>
                <a:cxn ang="0">
                  <a:pos x="2179" y="1760"/>
                </a:cxn>
                <a:cxn ang="0">
                  <a:pos x="2141" y="1811"/>
                </a:cxn>
                <a:cxn ang="0">
                  <a:pos x="1962" y="1882"/>
                </a:cxn>
                <a:cxn ang="0">
                  <a:pos x="1731" y="1798"/>
                </a:cxn>
                <a:cxn ang="0">
                  <a:pos x="1418" y="1741"/>
                </a:cxn>
                <a:cxn ang="0">
                  <a:pos x="1334" y="1670"/>
                </a:cxn>
                <a:cxn ang="0">
                  <a:pos x="1283" y="1574"/>
                </a:cxn>
                <a:cxn ang="0">
                  <a:pos x="1373" y="1421"/>
                </a:cxn>
                <a:cxn ang="0">
                  <a:pos x="1469" y="1344"/>
                </a:cxn>
                <a:cxn ang="0">
                  <a:pos x="1418" y="1043"/>
                </a:cxn>
                <a:cxn ang="0">
                  <a:pos x="1354" y="934"/>
                </a:cxn>
                <a:cxn ang="0">
                  <a:pos x="1283" y="800"/>
                </a:cxn>
                <a:cxn ang="0">
                  <a:pos x="1200" y="666"/>
                </a:cxn>
                <a:cxn ang="0">
                  <a:pos x="1117" y="525"/>
                </a:cxn>
                <a:cxn ang="0">
                  <a:pos x="1014" y="384"/>
                </a:cxn>
                <a:cxn ang="0">
                  <a:pos x="950" y="320"/>
                </a:cxn>
                <a:cxn ang="0">
                  <a:pos x="925" y="243"/>
                </a:cxn>
                <a:cxn ang="0">
                  <a:pos x="672" y="96"/>
                </a:cxn>
                <a:cxn ang="0">
                  <a:pos x="0" y="0"/>
                </a:cxn>
                <a:cxn ang="0">
                  <a:pos x="5027" y="3072"/>
                </a:cxn>
              </a:cxnLst>
              <a:rect l="0" t="0" r="r" b="b"/>
              <a:pathLst>
                <a:path w="5027" h="3072">
                  <a:moveTo>
                    <a:pt x="5027" y="3072"/>
                  </a:moveTo>
                  <a:cubicBezTo>
                    <a:pt x="5001" y="3064"/>
                    <a:pt x="4992" y="3063"/>
                    <a:pt x="4976" y="3040"/>
                  </a:cubicBezTo>
                  <a:cubicBezTo>
                    <a:pt x="4967" y="3012"/>
                    <a:pt x="4936" y="2993"/>
                    <a:pt x="4912" y="2976"/>
                  </a:cubicBezTo>
                  <a:cubicBezTo>
                    <a:pt x="4896" y="2953"/>
                    <a:pt x="4887" y="2952"/>
                    <a:pt x="4861" y="2944"/>
                  </a:cubicBezTo>
                  <a:cubicBezTo>
                    <a:pt x="4832" y="2902"/>
                    <a:pt x="4782" y="2864"/>
                    <a:pt x="4733" y="2848"/>
                  </a:cubicBezTo>
                  <a:cubicBezTo>
                    <a:pt x="4727" y="2844"/>
                    <a:pt x="4721" y="2838"/>
                    <a:pt x="4714" y="2835"/>
                  </a:cubicBezTo>
                  <a:cubicBezTo>
                    <a:pt x="4708" y="2832"/>
                    <a:pt x="4700" y="2832"/>
                    <a:pt x="4694" y="2829"/>
                  </a:cubicBezTo>
                  <a:cubicBezTo>
                    <a:pt x="4626" y="2792"/>
                    <a:pt x="4681" y="2811"/>
                    <a:pt x="4637" y="2797"/>
                  </a:cubicBezTo>
                  <a:cubicBezTo>
                    <a:pt x="4631" y="2793"/>
                    <a:pt x="4623" y="2790"/>
                    <a:pt x="4618" y="2784"/>
                  </a:cubicBezTo>
                  <a:cubicBezTo>
                    <a:pt x="4614" y="2779"/>
                    <a:pt x="4616" y="2770"/>
                    <a:pt x="4611" y="2765"/>
                  </a:cubicBezTo>
                  <a:cubicBezTo>
                    <a:pt x="4606" y="2760"/>
                    <a:pt x="4598" y="2761"/>
                    <a:pt x="4592" y="2758"/>
                  </a:cubicBezTo>
                  <a:cubicBezTo>
                    <a:pt x="4566" y="2745"/>
                    <a:pt x="4543" y="2729"/>
                    <a:pt x="4515" y="2720"/>
                  </a:cubicBezTo>
                  <a:cubicBezTo>
                    <a:pt x="4476" y="2694"/>
                    <a:pt x="4454" y="2651"/>
                    <a:pt x="4406" y="2637"/>
                  </a:cubicBezTo>
                  <a:cubicBezTo>
                    <a:pt x="4386" y="2605"/>
                    <a:pt x="4401" y="2623"/>
                    <a:pt x="4355" y="2592"/>
                  </a:cubicBezTo>
                  <a:cubicBezTo>
                    <a:pt x="4342" y="2583"/>
                    <a:pt x="4317" y="2566"/>
                    <a:pt x="4317" y="2566"/>
                  </a:cubicBezTo>
                  <a:cubicBezTo>
                    <a:pt x="4302" y="2544"/>
                    <a:pt x="4301" y="2510"/>
                    <a:pt x="4285" y="2490"/>
                  </a:cubicBezTo>
                  <a:cubicBezTo>
                    <a:pt x="4276" y="2478"/>
                    <a:pt x="4241" y="2463"/>
                    <a:pt x="4227" y="2458"/>
                  </a:cubicBezTo>
                  <a:cubicBezTo>
                    <a:pt x="4197" y="2447"/>
                    <a:pt x="4162" y="2446"/>
                    <a:pt x="4131" y="2438"/>
                  </a:cubicBezTo>
                  <a:cubicBezTo>
                    <a:pt x="4118" y="2435"/>
                    <a:pt x="4093" y="2426"/>
                    <a:pt x="4093" y="2426"/>
                  </a:cubicBezTo>
                  <a:cubicBezTo>
                    <a:pt x="4084" y="2428"/>
                    <a:pt x="4071" y="2424"/>
                    <a:pt x="4067" y="2432"/>
                  </a:cubicBezTo>
                  <a:cubicBezTo>
                    <a:pt x="4052" y="2463"/>
                    <a:pt x="4078" y="2465"/>
                    <a:pt x="4093" y="2470"/>
                  </a:cubicBezTo>
                  <a:cubicBezTo>
                    <a:pt x="4097" y="2477"/>
                    <a:pt x="4099" y="2486"/>
                    <a:pt x="4106" y="2490"/>
                  </a:cubicBezTo>
                  <a:cubicBezTo>
                    <a:pt x="4119" y="2499"/>
                    <a:pt x="4136" y="2497"/>
                    <a:pt x="4150" y="2502"/>
                  </a:cubicBezTo>
                  <a:cubicBezTo>
                    <a:pt x="4178" y="2511"/>
                    <a:pt x="4206" y="2520"/>
                    <a:pt x="4234" y="2528"/>
                  </a:cubicBezTo>
                  <a:cubicBezTo>
                    <a:pt x="4266" y="2579"/>
                    <a:pt x="4197" y="2557"/>
                    <a:pt x="4170" y="2554"/>
                  </a:cubicBezTo>
                  <a:cubicBezTo>
                    <a:pt x="4142" y="2544"/>
                    <a:pt x="4121" y="2525"/>
                    <a:pt x="4093" y="2515"/>
                  </a:cubicBezTo>
                  <a:cubicBezTo>
                    <a:pt x="4074" y="2508"/>
                    <a:pt x="4035" y="2496"/>
                    <a:pt x="4035" y="2496"/>
                  </a:cubicBezTo>
                  <a:cubicBezTo>
                    <a:pt x="4010" y="2458"/>
                    <a:pt x="3979" y="2415"/>
                    <a:pt x="3933" y="2400"/>
                  </a:cubicBezTo>
                  <a:cubicBezTo>
                    <a:pt x="3914" y="2394"/>
                    <a:pt x="3875" y="2381"/>
                    <a:pt x="3875" y="2381"/>
                  </a:cubicBezTo>
                  <a:cubicBezTo>
                    <a:pt x="3849" y="2343"/>
                    <a:pt x="3838" y="2298"/>
                    <a:pt x="3798" y="2272"/>
                  </a:cubicBezTo>
                  <a:cubicBezTo>
                    <a:pt x="3783" y="2248"/>
                    <a:pt x="3767" y="2224"/>
                    <a:pt x="3754" y="2266"/>
                  </a:cubicBezTo>
                  <a:cubicBezTo>
                    <a:pt x="3775" y="2299"/>
                    <a:pt x="3759" y="2287"/>
                    <a:pt x="3728" y="2298"/>
                  </a:cubicBezTo>
                  <a:cubicBezTo>
                    <a:pt x="3679" y="2287"/>
                    <a:pt x="3678" y="2265"/>
                    <a:pt x="3638" y="2253"/>
                  </a:cubicBezTo>
                  <a:cubicBezTo>
                    <a:pt x="3608" y="2223"/>
                    <a:pt x="3626" y="2239"/>
                    <a:pt x="3581" y="2208"/>
                  </a:cubicBezTo>
                  <a:cubicBezTo>
                    <a:pt x="3575" y="2204"/>
                    <a:pt x="3562" y="2195"/>
                    <a:pt x="3562" y="2195"/>
                  </a:cubicBezTo>
                  <a:cubicBezTo>
                    <a:pt x="3548" y="2174"/>
                    <a:pt x="3537" y="2154"/>
                    <a:pt x="3517" y="2138"/>
                  </a:cubicBezTo>
                  <a:cubicBezTo>
                    <a:pt x="3505" y="2128"/>
                    <a:pt x="3478" y="2112"/>
                    <a:pt x="3478" y="2112"/>
                  </a:cubicBezTo>
                  <a:cubicBezTo>
                    <a:pt x="3460" y="2084"/>
                    <a:pt x="3465" y="2058"/>
                    <a:pt x="3434" y="2048"/>
                  </a:cubicBezTo>
                  <a:cubicBezTo>
                    <a:pt x="3414" y="2029"/>
                    <a:pt x="3397" y="2025"/>
                    <a:pt x="3382" y="2003"/>
                  </a:cubicBezTo>
                  <a:cubicBezTo>
                    <a:pt x="3378" y="1990"/>
                    <a:pt x="3375" y="1977"/>
                    <a:pt x="3370" y="1965"/>
                  </a:cubicBezTo>
                  <a:cubicBezTo>
                    <a:pt x="3368" y="1959"/>
                    <a:pt x="3365" y="1952"/>
                    <a:pt x="3363" y="1946"/>
                  </a:cubicBezTo>
                  <a:cubicBezTo>
                    <a:pt x="3361" y="1939"/>
                    <a:pt x="3363" y="1930"/>
                    <a:pt x="3357" y="1926"/>
                  </a:cubicBezTo>
                  <a:cubicBezTo>
                    <a:pt x="3346" y="1918"/>
                    <a:pt x="3318" y="1914"/>
                    <a:pt x="3318" y="1914"/>
                  </a:cubicBezTo>
                  <a:cubicBezTo>
                    <a:pt x="3295" y="1898"/>
                    <a:pt x="3286" y="1878"/>
                    <a:pt x="3267" y="1862"/>
                  </a:cubicBezTo>
                  <a:cubicBezTo>
                    <a:pt x="3246" y="1844"/>
                    <a:pt x="3211" y="1832"/>
                    <a:pt x="3184" y="1824"/>
                  </a:cubicBezTo>
                  <a:cubicBezTo>
                    <a:pt x="3128" y="1768"/>
                    <a:pt x="3198" y="1833"/>
                    <a:pt x="3146" y="1798"/>
                  </a:cubicBezTo>
                  <a:cubicBezTo>
                    <a:pt x="3123" y="1783"/>
                    <a:pt x="3120" y="1759"/>
                    <a:pt x="3094" y="1747"/>
                  </a:cubicBezTo>
                  <a:cubicBezTo>
                    <a:pt x="3066" y="1733"/>
                    <a:pt x="3034" y="1732"/>
                    <a:pt x="3005" y="1722"/>
                  </a:cubicBezTo>
                  <a:cubicBezTo>
                    <a:pt x="2984" y="1715"/>
                    <a:pt x="2968" y="1703"/>
                    <a:pt x="2947" y="1696"/>
                  </a:cubicBezTo>
                  <a:cubicBezTo>
                    <a:pt x="2934" y="1687"/>
                    <a:pt x="2922" y="1679"/>
                    <a:pt x="2909" y="1670"/>
                  </a:cubicBezTo>
                  <a:cubicBezTo>
                    <a:pt x="2898" y="1662"/>
                    <a:pt x="2870" y="1658"/>
                    <a:pt x="2870" y="1658"/>
                  </a:cubicBezTo>
                  <a:cubicBezTo>
                    <a:pt x="2840" y="1637"/>
                    <a:pt x="2819" y="1635"/>
                    <a:pt x="2781" y="1626"/>
                  </a:cubicBezTo>
                  <a:cubicBezTo>
                    <a:pt x="2748" y="1618"/>
                    <a:pt x="2775" y="1620"/>
                    <a:pt x="2742" y="1606"/>
                  </a:cubicBezTo>
                  <a:cubicBezTo>
                    <a:pt x="2724" y="1598"/>
                    <a:pt x="2704" y="1594"/>
                    <a:pt x="2685" y="1587"/>
                  </a:cubicBezTo>
                  <a:cubicBezTo>
                    <a:pt x="2645" y="1593"/>
                    <a:pt x="2619" y="1608"/>
                    <a:pt x="2582" y="1619"/>
                  </a:cubicBezTo>
                  <a:cubicBezTo>
                    <a:pt x="2539" y="1609"/>
                    <a:pt x="2537" y="1606"/>
                    <a:pt x="2486" y="1613"/>
                  </a:cubicBezTo>
                  <a:cubicBezTo>
                    <a:pt x="2527" y="1639"/>
                    <a:pt x="2563" y="1681"/>
                    <a:pt x="2589" y="1722"/>
                  </a:cubicBezTo>
                  <a:cubicBezTo>
                    <a:pt x="2599" y="1755"/>
                    <a:pt x="2614" y="1752"/>
                    <a:pt x="2582" y="1773"/>
                  </a:cubicBezTo>
                  <a:cubicBezTo>
                    <a:pt x="2564" y="1761"/>
                    <a:pt x="2560" y="1761"/>
                    <a:pt x="2550" y="1741"/>
                  </a:cubicBezTo>
                  <a:cubicBezTo>
                    <a:pt x="2543" y="1727"/>
                    <a:pt x="2548" y="1708"/>
                    <a:pt x="2538" y="1696"/>
                  </a:cubicBezTo>
                  <a:cubicBezTo>
                    <a:pt x="2517" y="1671"/>
                    <a:pt x="2501" y="1670"/>
                    <a:pt x="2474" y="1664"/>
                  </a:cubicBezTo>
                  <a:cubicBezTo>
                    <a:pt x="2470" y="1659"/>
                    <a:pt x="2454" y="1629"/>
                    <a:pt x="2442" y="1632"/>
                  </a:cubicBezTo>
                  <a:cubicBezTo>
                    <a:pt x="2435" y="1634"/>
                    <a:pt x="2440" y="1646"/>
                    <a:pt x="2435" y="1651"/>
                  </a:cubicBezTo>
                  <a:cubicBezTo>
                    <a:pt x="2421" y="1665"/>
                    <a:pt x="2325" y="1676"/>
                    <a:pt x="2314" y="1677"/>
                  </a:cubicBezTo>
                  <a:cubicBezTo>
                    <a:pt x="2324" y="1709"/>
                    <a:pt x="2345" y="1703"/>
                    <a:pt x="2378" y="1709"/>
                  </a:cubicBezTo>
                  <a:cubicBezTo>
                    <a:pt x="2387" y="1736"/>
                    <a:pt x="2386" y="1744"/>
                    <a:pt x="2358" y="1754"/>
                  </a:cubicBezTo>
                  <a:cubicBezTo>
                    <a:pt x="2333" y="1747"/>
                    <a:pt x="2307" y="1741"/>
                    <a:pt x="2282" y="1734"/>
                  </a:cubicBezTo>
                  <a:cubicBezTo>
                    <a:pt x="2267" y="1712"/>
                    <a:pt x="2269" y="1698"/>
                    <a:pt x="2243" y="1690"/>
                  </a:cubicBezTo>
                  <a:cubicBezTo>
                    <a:pt x="2232" y="1692"/>
                    <a:pt x="2219" y="1688"/>
                    <a:pt x="2211" y="1696"/>
                  </a:cubicBezTo>
                  <a:cubicBezTo>
                    <a:pt x="2203" y="1704"/>
                    <a:pt x="2210" y="1719"/>
                    <a:pt x="2205" y="1728"/>
                  </a:cubicBezTo>
                  <a:cubicBezTo>
                    <a:pt x="2201" y="1735"/>
                    <a:pt x="2192" y="1737"/>
                    <a:pt x="2186" y="1741"/>
                  </a:cubicBezTo>
                  <a:cubicBezTo>
                    <a:pt x="2184" y="1747"/>
                    <a:pt x="2179" y="1753"/>
                    <a:pt x="2179" y="1760"/>
                  </a:cubicBezTo>
                  <a:cubicBezTo>
                    <a:pt x="2179" y="1779"/>
                    <a:pt x="2198" y="1779"/>
                    <a:pt x="2179" y="1798"/>
                  </a:cubicBezTo>
                  <a:cubicBezTo>
                    <a:pt x="2177" y="1800"/>
                    <a:pt x="2144" y="1810"/>
                    <a:pt x="2141" y="1811"/>
                  </a:cubicBezTo>
                  <a:cubicBezTo>
                    <a:pt x="2159" y="1869"/>
                    <a:pt x="2098" y="1900"/>
                    <a:pt x="2051" y="1907"/>
                  </a:cubicBezTo>
                  <a:cubicBezTo>
                    <a:pt x="2021" y="1900"/>
                    <a:pt x="1991" y="1891"/>
                    <a:pt x="1962" y="1882"/>
                  </a:cubicBezTo>
                  <a:cubicBezTo>
                    <a:pt x="1904" y="1844"/>
                    <a:pt x="1902" y="1832"/>
                    <a:pt x="1834" y="1824"/>
                  </a:cubicBezTo>
                  <a:cubicBezTo>
                    <a:pt x="1798" y="1800"/>
                    <a:pt x="1780" y="1803"/>
                    <a:pt x="1731" y="1798"/>
                  </a:cubicBezTo>
                  <a:cubicBezTo>
                    <a:pt x="1681" y="1725"/>
                    <a:pt x="1585" y="1744"/>
                    <a:pt x="1507" y="1741"/>
                  </a:cubicBezTo>
                  <a:cubicBezTo>
                    <a:pt x="1470" y="1746"/>
                    <a:pt x="1455" y="1752"/>
                    <a:pt x="1418" y="1741"/>
                  </a:cubicBezTo>
                  <a:cubicBezTo>
                    <a:pt x="1404" y="1737"/>
                    <a:pt x="1393" y="1726"/>
                    <a:pt x="1379" y="1722"/>
                  </a:cubicBezTo>
                  <a:cubicBezTo>
                    <a:pt x="1350" y="1676"/>
                    <a:pt x="1367" y="1691"/>
                    <a:pt x="1334" y="1670"/>
                  </a:cubicBezTo>
                  <a:cubicBezTo>
                    <a:pt x="1321" y="1627"/>
                    <a:pt x="1339" y="1676"/>
                    <a:pt x="1309" y="1632"/>
                  </a:cubicBezTo>
                  <a:cubicBezTo>
                    <a:pt x="1297" y="1615"/>
                    <a:pt x="1295" y="1592"/>
                    <a:pt x="1283" y="1574"/>
                  </a:cubicBezTo>
                  <a:cubicBezTo>
                    <a:pt x="1267" y="1523"/>
                    <a:pt x="1314" y="1514"/>
                    <a:pt x="1341" y="1478"/>
                  </a:cubicBezTo>
                  <a:cubicBezTo>
                    <a:pt x="1354" y="1461"/>
                    <a:pt x="1359" y="1438"/>
                    <a:pt x="1373" y="1421"/>
                  </a:cubicBezTo>
                  <a:cubicBezTo>
                    <a:pt x="1387" y="1404"/>
                    <a:pt x="1418" y="1400"/>
                    <a:pt x="1437" y="1395"/>
                  </a:cubicBezTo>
                  <a:cubicBezTo>
                    <a:pt x="1460" y="1379"/>
                    <a:pt x="1460" y="1369"/>
                    <a:pt x="1469" y="1344"/>
                  </a:cubicBezTo>
                  <a:cubicBezTo>
                    <a:pt x="1462" y="1262"/>
                    <a:pt x="1449" y="1180"/>
                    <a:pt x="1424" y="1101"/>
                  </a:cubicBezTo>
                  <a:cubicBezTo>
                    <a:pt x="1422" y="1082"/>
                    <a:pt x="1425" y="1061"/>
                    <a:pt x="1418" y="1043"/>
                  </a:cubicBezTo>
                  <a:cubicBezTo>
                    <a:pt x="1415" y="1036"/>
                    <a:pt x="1402" y="1037"/>
                    <a:pt x="1398" y="1030"/>
                  </a:cubicBezTo>
                  <a:cubicBezTo>
                    <a:pt x="1377" y="996"/>
                    <a:pt x="1384" y="965"/>
                    <a:pt x="1354" y="934"/>
                  </a:cubicBezTo>
                  <a:cubicBezTo>
                    <a:pt x="1344" y="908"/>
                    <a:pt x="1331" y="881"/>
                    <a:pt x="1315" y="858"/>
                  </a:cubicBezTo>
                  <a:cubicBezTo>
                    <a:pt x="1305" y="823"/>
                    <a:pt x="1313" y="844"/>
                    <a:pt x="1283" y="800"/>
                  </a:cubicBezTo>
                  <a:cubicBezTo>
                    <a:pt x="1279" y="794"/>
                    <a:pt x="1270" y="781"/>
                    <a:pt x="1270" y="781"/>
                  </a:cubicBezTo>
                  <a:cubicBezTo>
                    <a:pt x="1256" y="734"/>
                    <a:pt x="1243" y="693"/>
                    <a:pt x="1200" y="666"/>
                  </a:cubicBezTo>
                  <a:cubicBezTo>
                    <a:pt x="1178" y="633"/>
                    <a:pt x="1144" y="600"/>
                    <a:pt x="1130" y="563"/>
                  </a:cubicBezTo>
                  <a:cubicBezTo>
                    <a:pt x="1125" y="550"/>
                    <a:pt x="1123" y="537"/>
                    <a:pt x="1117" y="525"/>
                  </a:cubicBezTo>
                  <a:cubicBezTo>
                    <a:pt x="1107" y="505"/>
                    <a:pt x="1066" y="480"/>
                    <a:pt x="1066" y="480"/>
                  </a:cubicBezTo>
                  <a:cubicBezTo>
                    <a:pt x="1044" y="448"/>
                    <a:pt x="1035" y="415"/>
                    <a:pt x="1014" y="384"/>
                  </a:cubicBezTo>
                  <a:cubicBezTo>
                    <a:pt x="1007" y="362"/>
                    <a:pt x="1010" y="363"/>
                    <a:pt x="989" y="346"/>
                  </a:cubicBezTo>
                  <a:cubicBezTo>
                    <a:pt x="977" y="336"/>
                    <a:pt x="950" y="320"/>
                    <a:pt x="950" y="320"/>
                  </a:cubicBezTo>
                  <a:cubicBezTo>
                    <a:pt x="936" y="275"/>
                    <a:pt x="942" y="295"/>
                    <a:pt x="931" y="262"/>
                  </a:cubicBezTo>
                  <a:cubicBezTo>
                    <a:pt x="929" y="256"/>
                    <a:pt x="930" y="248"/>
                    <a:pt x="925" y="243"/>
                  </a:cubicBezTo>
                  <a:cubicBezTo>
                    <a:pt x="920" y="238"/>
                    <a:pt x="906" y="237"/>
                    <a:pt x="906" y="237"/>
                  </a:cubicBezTo>
                  <a:lnTo>
                    <a:pt x="672" y="96"/>
                  </a:lnTo>
                  <a:lnTo>
                    <a:pt x="384" y="0"/>
                  </a:lnTo>
                  <a:lnTo>
                    <a:pt x="0" y="0"/>
                  </a:lnTo>
                  <a:lnTo>
                    <a:pt x="0" y="3072"/>
                  </a:lnTo>
                  <a:lnTo>
                    <a:pt x="5027" y="3072"/>
                  </a:lnTo>
                  <a:close/>
                </a:path>
              </a:pathLst>
            </a:cu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Freeform 7"/>
            <p:cNvSpPr>
              <a:spLocks/>
            </p:cNvSpPr>
            <p:nvPr/>
          </p:nvSpPr>
          <p:spPr bwMode="auto">
            <a:xfrm>
              <a:off x="2319" y="2395"/>
              <a:ext cx="857" cy="485"/>
            </a:xfrm>
            <a:custGeom>
              <a:avLst/>
              <a:gdLst/>
              <a:ahLst/>
              <a:cxnLst>
                <a:cxn ang="0">
                  <a:pos x="28" y="34"/>
                </a:cxn>
                <a:cxn ang="0">
                  <a:pos x="220" y="58"/>
                </a:cxn>
                <a:cxn ang="0">
                  <a:pos x="297" y="82"/>
                </a:cxn>
                <a:cxn ang="0">
                  <a:pos x="340" y="91"/>
                </a:cxn>
                <a:cxn ang="0">
                  <a:pos x="451" y="154"/>
                </a:cxn>
                <a:cxn ang="0">
                  <a:pos x="508" y="168"/>
                </a:cxn>
                <a:cxn ang="0">
                  <a:pos x="585" y="187"/>
                </a:cxn>
                <a:cxn ang="0">
                  <a:pos x="652" y="207"/>
                </a:cxn>
                <a:cxn ang="0">
                  <a:pos x="695" y="250"/>
                </a:cxn>
                <a:cxn ang="0">
                  <a:pos x="787" y="312"/>
                </a:cxn>
                <a:cxn ang="0">
                  <a:pos x="849" y="379"/>
                </a:cxn>
                <a:cxn ang="0">
                  <a:pos x="835" y="418"/>
                </a:cxn>
                <a:cxn ang="0">
                  <a:pos x="815" y="447"/>
                </a:cxn>
                <a:cxn ang="0">
                  <a:pos x="791" y="485"/>
                </a:cxn>
                <a:cxn ang="0">
                  <a:pos x="748" y="456"/>
                </a:cxn>
                <a:cxn ang="0">
                  <a:pos x="676" y="437"/>
                </a:cxn>
                <a:cxn ang="0">
                  <a:pos x="340" y="418"/>
                </a:cxn>
                <a:cxn ang="0">
                  <a:pos x="191" y="327"/>
                </a:cxn>
                <a:cxn ang="0">
                  <a:pos x="119" y="293"/>
                </a:cxn>
                <a:cxn ang="0">
                  <a:pos x="76" y="245"/>
                </a:cxn>
                <a:cxn ang="0">
                  <a:pos x="14" y="216"/>
                </a:cxn>
                <a:cxn ang="0">
                  <a:pos x="23" y="96"/>
                </a:cxn>
                <a:cxn ang="0">
                  <a:pos x="28" y="34"/>
                </a:cxn>
              </a:cxnLst>
              <a:rect l="0" t="0" r="r" b="b"/>
              <a:pathLst>
                <a:path w="857" h="485">
                  <a:moveTo>
                    <a:pt x="28" y="34"/>
                  </a:moveTo>
                  <a:cubicBezTo>
                    <a:pt x="186" y="39"/>
                    <a:pt x="134" y="35"/>
                    <a:pt x="220" y="58"/>
                  </a:cubicBezTo>
                  <a:cubicBezTo>
                    <a:pt x="242" y="71"/>
                    <a:pt x="271" y="76"/>
                    <a:pt x="297" y="82"/>
                  </a:cubicBezTo>
                  <a:cubicBezTo>
                    <a:pt x="311" y="85"/>
                    <a:pt x="340" y="91"/>
                    <a:pt x="340" y="91"/>
                  </a:cubicBezTo>
                  <a:cubicBezTo>
                    <a:pt x="389" y="125"/>
                    <a:pt x="389" y="146"/>
                    <a:pt x="451" y="154"/>
                  </a:cubicBezTo>
                  <a:cubicBezTo>
                    <a:pt x="492" y="165"/>
                    <a:pt x="473" y="161"/>
                    <a:pt x="508" y="168"/>
                  </a:cubicBezTo>
                  <a:cubicBezTo>
                    <a:pt x="533" y="181"/>
                    <a:pt x="557" y="183"/>
                    <a:pt x="585" y="187"/>
                  </a:cubicBezTo>
                  <a:cubicBezTo>
                    <a:pt x="626" y="201"/>
                    <a:pt x="604" y="194"/>
                    <a:pt x="652" y="207"/>
                  </a:cubicBezTo>
                  <a:cubicBezTo>
                    <a:pt x="672" y="219"/>
                    <a:pt x="677" y="235"/>
                    <a:pt x="695" y="250"/>
                  </a:cubicBezTo>
                  <a:cubicBezTo>
                    <a:pt x="724" y="274"/>
                    <a:pt x="759" y="286"/>
                    <a:pt x="787" y="312"/>
                  </a:cubicBezTo>
                  <a:cubicBezTo>
                    <a:pt x="796" y="345"/>
                    <a:pt x="826" y="356"/>
                    <a:pt x="849" y="379"/>
                  </a:cubicBezTo>
                  <a:cubicBezTo>
                    <a:pt x="857" y="404"/>
                    <a:pt x="850" y="401"/>
                    <a:pt x="835" y="418"/>
                  </a:cubicBezTo>
                  <a:cubicBezTo>
                    <a:pt x="827" y="427"/>
                    <a:pt x="815" y="447"/>
                    <a:pt x="815" y="447"/>
                  </a:cubicBezTo>
                  <a:cubicBezTo>
                    <a:pt x="805" y="485"/>
                    <a:pt x="817" y="476"/>
                    <a:pt x="791" y="485"/>
                  </a:cubicBezTo>
                  <a:cubicBezTo>
                    <a:pt x="773" y="479"/>
                    <a:pt x="765" y="465"/>
                    <a:pt x="748" y="456"/>
                  </a:cubicBezTo>
                  <a:cubicBezTo>
                    <a:pt x="727" y="445"/>
                    <a:pt x="698" y="441"/>
                    <a:pt x="676" y="437"/>
                  </a:cubicBezTo>
                  <a:cubicBezTo>
                    <a:pt x="587" y="405"/>
                    <a:pt x="447" y="427"/>
                    <a:pt x="340" y="418"/>
                  </a:cubicBezTo>
                  <a:cubicBezTo>
                    <a:pt x="287" y="404"/>
                    <a:pt x="256" y="340"/>
                    <a:pt x="191" y="327"/>
                  </a:cubicBezTo>
                  <a:cubicBezTo>
                    <a:pt x="167" y="314"/>
                    <a:pt x="141" y="308"/>
                    <a:pt x="119" y="293"/>
                  </a:cubicBezTo>
                  <a:cubicBezTo>
                    <a:pt x="106" y="275"/>
                    <a:pt x="96" y="255"/>
                    <a:pt x="76" y="245"/>
                  </a:cubicBezTo>
                  <a:cubicBezTo>
                    <a:pt x="54" y="234"/>
                    <a:pt x="34" y="231"/>
                    <a:pt x="14" y="216"/>
                  </a:cubicBezTo>
                  <a:cubicBezTo>
                    <a:pt x="0" y="176"/>
                    <a:pt x="15" y="136"/>
                    <a:pt x="23" y="96"/>
                  </a:cubicBezTo>
                  <a:cubicBezTo>
                    <a:pt x="28" y="21"/>
                    <a:pt x="28" y="0"/>
                    <a:pt x="28" y="34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Freeform 9"/>
            <p:cNvSpPr>
              <a:spLocks/>
            </p:cNvSpPr>
            <p:nvPr/>
          </p:nvSpPr>
          <p:spPr bwMode="auto">
            <a:xfrm>
              <a:off x="240" y="1056"/>
              <a:ext cx="3763" cy="2290"/>
            </a:xfrm>
            <a:custGeom>
              <a:avLst/>
              <a:gdLst/>
              <a:ahLst/>
              <a:cxnLst>
                <a:cxn ang="0">
                  <a:pos x="384" y="0"/>
                </a:cxn>
                <a:cxn ang="0">
                  <a:pos x="912" y="240"/>
                </a:cxn>
                <a:cxn ang="0">
                  <a:pos x="1296" y="816"/>
                </a:cxn>
                <a:cxn ang="0">
                  <a:pos x="1440" y="1056"/>
                </a:cxn>
                <a:cxn ang="0">
                  <a:pos x="1450" y="1114"/>
                </a:cxn>
                <a:cxn ang="0">
                  <a:pos x="1464" y="1368"/>
                </a:cxn>
                <a:cxn ang="0">
                  <a:pos x="1334" y="1469"/>
                </a:cxn>
                <a:cxn ang="0">
                  <a:pos x="1277" y="1541"/>
                </a:cxn>
                <a:cxn ang="0">
                  <a:pos x="1320" y="1637"/>
                </a:cxn>
                <a:cxn ang="0">
                  <a:pos x="1478" y="1738"/>
                </a:cxn>
                <a:cxn ang="0">
                  <a:pos x="1565" y="1752"/>
                </a:cxn>
                <a:cxn ang="0">
                  <a:pos x="1704" y="1781"/>
                </a:cxn>
                <a:cxn ang="0">
                  <a:pos x="1910" y="1848"/>
                </a:cxn>
                <a:cxn ang="0">
                  <a:pos x="2074" y="1915"/>
                </a:cxn>
                <a:cxn ang="0">
                  <a:pos x="2150" y="1843"/>
                </a:cxn>
                <a:cxn ang="0">
                  <a:pos x="2194" y="1795"/>
                </a:cxn>
                <a:cxn ang="0">
                  <a:pos x="2213" y="1733"/>
                </a:cxn>
                <a:cxn ang="0">
                  <a:pos x="2304" y="1752"/>
                </a:cxn>
                <a:cxn ang="0">
                  <a:pos x="2328" y="1699"/>
                </a:cxn>
                <a:cxn ang="0">
                  <a:pos x="2386" y="1666"/>
                </a:cxn>
                <a:cxn ang="0">
                  <a:pos x="2410" y="1656"/>
                </a:cxn>
                <a:cxn ang="0">
                  <a:pos x="2458" y="1670"/>
                </a:cxn>
                <a:cxn ang="0">
                  <a:pos x="2486" y="1685"/>
                </a:cxn>
                <a:cxn ang="0">
                  <a:pos x="2539" y="1723"/>
                </a:cxn>
                <a:cxn ang="0">
                  <a:pos x="2626" y="1771"/>
                </a:cxn>
                <a:cxn ang="0">
                  <a:pos x="2592" y="1752"/>
                </a:cxn>
                <a:cxn ang="0">
                  <a:pos x="2544" y="1666"/>
                </a:cxn>
                <a:cxn ang="0">
                  <a:pos x="2510" y="1613"/>
                </a:cxn>
                <a:cxn ang="0">
                  <a:pos x="2616" y="1618"/>
                </a:cxn>
                <a:cxn ang="0">
                  <a:pos x="2832" y="1632"/>
                </a:cxn>
                <a:cxn ang="0">
                  <a:pos x="3091" y="1757"/>
                </a:cxn>
                <a:cxn ang="0">
                  <a:pos x="3216" y="1843"/>
                </a:cxn>
                <a:cxn ang="0">
                  <a:pos x="3346" y="1920"/>
                </a:cxn>
                <a:cxn ang="0">
                  <a:pos x="3389" y="2006"/>
                </a:cxn>
                <a:cxn ang="0">
                  <a:pos x="3432" y="2026"/>
                </a:cxn>
                <a:cxn ang="0">
                  <a:pos x="3499" y="2107"/>
                </a:cxn>
                <a:cxn ang="0">
                  <a:pos x="3590" y="2203"/>
                </a:cxn>
                <a:cxn ang="0">
                  <a:pos x="3730" y="2290"/>
                </a:cxn>
              </a:cxnLst>
              <a:rect l="0" t="0" r="r" b="b"/>
              <a:pathLst>
                <a:path w="3763" h="2290">
                  <a:moveTo>
                    <a:pt x="0" y="0"/>
                  </a:moveTo>
                  <a:lnTo>
                    <a:pt x="384" y="0"/>
                  </a:lnTo>
                  <a:lnTo>
                    <a:pt x="672" y="96"/>
                  </a:lnTo>
                  <a:lnTo>
                    <a:pt x="912" y="240"/>
                  </a:lnTo>
                  <a:lnTo>
                    <a:pt x="1152" y="576"/>
                  </a:lnTo>
                  <a:lnTo>
                    <a:pt x="1296" y="816"/>
                  </a:lnTo>
                  <a:lnTo>
                    <a:pt x="1392" y="1008"/>
                  </a:lnTo>
                  <a:cubicBezTo>
                    <a:pt x="1408" y="1024"/>
                    <a:pt x="1429" y="1036"/>
                    <a:pt x="1440" y="1056"/>
                  </a:cubicBezTo>
                  <a:cubicBezTo>
                    <a:pt x="1445" y="1065"/>
                    <a:pt x="1435" y="1075"/>
                    <a:pt x="1435" y="1085"/>
                  </a:cubicBezTo>
                  <a:cubicBezTo>
                    <a:pt x="1435" y="1094"/>
                    <a:pt x="1446" y="1108"/>
                    <a:pt x="1450" y="1114"/>
                  </a:cubicBezTo>
                  <a:cubicBezTo>
                    <a:pt x="1461" y="1179"/>
                    <a:pt x="1466" y="1244"/>
                    <a:pt x="1474" y="1310"/>
                  </a:cubicBezTo>
                  <a:cubicBezTo>
                    <a:pt x="1472" y="1329"/>
                    <a:pt x="1476" y="1353"/>
                    <a:pt x="1464" y="1368"/>
                  </a:cubicBezTo>
                  <a:cubicBezTo>
                    <a:pt x="1449" y="1386"/>
                    <a:pt x="1408" y="1390"/>
                    <a:pt x="1387" y="1397"/>
                  </a:cubicBezTo>
                  <a:cubicBezTo>
                    <a:pt x="1371" y="1422"/>
                    <a:pt x="1355" y="1448"/>
                    <a:pt x="1334" y="1469"/>
                  </a:cubicBezTo>
                  <a:cubicBezTo>
                    <a:pt x="1328" y="1488"/>
                    <a:pt x="1319" y="1491"/>
                    <a:pt x="1301" y="1498"/>
                  </a:cubicBezTo>
                  <a:cubicBezTo>
                    <a:pt x="1295" y="1514"/>
                    <a:pt x="1286" y="1526"/>
                    <a:pt x="1277" y="1541"/>
                  </a:cubicBezTo>
                  <a:cubicBezTo>
                    <a:pt x="1283" y="1559"/>
                    <a:pt x="1295" y="1561"/>
                    <a:pt x="1301" y="1579"/>
                  </a:cubicBezTo>
                  <a:cubicBezTo>
                    <a:pt x="1305" y="1604"/>
                    <a:pt x="1306" y="1617"/>
                    <a:pt x="1320" y="1637"/>
                  </a:cubicBezTo>
                  <a:cubicBezTo>
                    <a:pt x="1334" y="1690"/>
                    <a:pt x="1378" y="1733"/>
                    <a:pt x="1430" y="1752"/>
                  </a:cubicBezTo>
                  <a:cubicBezTo>
                    <a:pt x="1446" y="1748"/>
                    <a:pt x="1462" y="1743"/>
                    <a:pt x="1478" y="1738"/>
                  </a:cubicBezTo>
                  <a:cubicBezTo>
                    <a:pt x="1497" y="1739"/>
                    <a:pt x="1517" y="1739"/>
                    <a:pt x="1536" y="1742"/>
                  </a:cubicBezTo>
                  <a:cubicBezTo>
                    <a:pt x="1546" y="1744"/>
                    <a:pt x="1565" y="1752"/>
                    <a:pt x="1565" y="1752"/>
                  </a:cubicBezTo>
                  <a:cubicBezTo>
                    <a:pt x="1607" y="1741"/>
                    <a:pt x="1603" y="1742"/>
                    <a:pt x="1661" y="1747"/>
                  </a:cubicBezTo>
                  <a:cubicBezTo>
                    <a:pt x="1719" y="1757"/>
                    <a:pt x="1672" y="1754"/>
                    <a:pt x="1704" y="1781"/>
                  </a:cubicBezTo>
                  <a:cubicBezTo>
                    <a:pt x="1729" y="1802"/>
                    <a:pt x="1779" y="1806"/>
                    <a:pt x="1810" y="1814"/>
                  </a:cubicBezTo>
                  <a:cubicBezTo>
                    <a:pt x="1830" y="1847"/>
                    <a:pt x="1876" y="1844"/>
                    <a:pt x="1910" y="1848"/>
                  </a:cubicBezTo>
                  <a:cubicBezTo>
                    <a:pt x="1932" y="1862"/>
                    <a:pt x="1954" y="1887"/>
                    <a:pt x="1978" y="1896"/>
                  </a:cubicBezTo>
                  <a:cubicBezTo>
                    <a:pt x="2008" y="1907"/>
                    <a:pt x="2043" y="1910"/>
                    <a:pt x="2074" y="1915"/>
                  </a:cubicBezTo>
                  <a:cubicBezTo>
                    <a:pt x="2084" y="1913"/>
                    <a:pt x="2113" y="1910"/>
                    <a:pt x="2122" y="1901"/>
                  </a:cubicBezTo>
                  <a:cubicBezTo>
                    <a:pt x="2125" y="1898"/>
                    <a:pt x="2145" y="1851"/>
                    <a:pt x="2150" y="1843"/>
                  </a:cubicBezTo>
                  <a:cubicBezTo>
                    <a:pt x="2127" y="1809"/>
                    <a:pt x="2120" y="1816"/>
                    <a:pt x="2150" y="1810"/>
                  </a:cubicBezTo>
                  <a:cubicBezTo>
                    <a:pt x="2172" y="1816"/>
                    <a:pt x="2186" y="1819"/>
                    <a:pt x="2194" y="1795"/>
                  </a:cubicBezTo>
                  <a:cubicBezTo>
                    <a:pt x="2174" y="1788"/>
                    <a:pt x="2167" y="1786"/>
                    <a:pt x="2160" y="1766"/>
                  </a:cubicBezTo>
                  <a:cubicBezTo>
                    <a:pt x="2168" y="1744"/>
                    <a:pt x="2193" y="1745"/>
                    <a:pt x="2213" y="1733"/>
                  </a:cubicBezTo>
                  <a:cubicBezTo>
                    <a:pt x="2225" y="1713"/>
                    <a:pt x="2239" y="1695"/>
                    <a:pt x="2251" y="1675"/>
                  </a:cubicBezTo>
                  <a:cubicBezTo>
                    <a:pt x="2274" y="1710"/>
                    <a:pt x="2259" y="1736"/>
                    <a:pt x="2304" y="1752"/>
                  </a:cubicBezTo>
                  <a:cubicBezTo>
                    <a:pt x="2399" y="1747"/>
                    <a:pt x="2392" y="1771"/>
                    <a:pt x="2405" y="1709"/>
                  </a:cubicBezTo>
                  <a:cubicBezTo>
                    <a:pt x="2380" y="1701"/>
                    <a:pt x="2350" y="1713"/>
                    <a:pt x="2328" y="1699"/>
                  </a:cubicBezTo>
                  <a:cubicBezTo>
                    <a:pt x="2293" y="1676"/>
                    <a:pt x="2341" y="1663"/>
                    <a:pt x="2347" y="1661"/>
                  </a:cubicBezTo>
                  <a:cubicBezTo>
                    <a:pt x="2360" y="1663"/>
                    <a:pt x="2373" y="1664"/>
                    <a:pt x="2386" y="1666"/>
                  </a:cubicBezTo>
                  <a:cubicBezTo>
                    <a:pt x="2391" y="1667"/>
                    <a:pt x="2396" y="1672"/>
                    <a:pt x="2400" y="1670"/>
                  </a:cubicBezTo>
                  <a:cubicBezTo>
                    <a:pt x="2405" y="1668"/>
                    <a:pt x="2406" y="1660"/>
                    <a:pt x="2410" y="1656"/>
                  </a:cubicBezTo>
                  <a:cubicBezTo>
                    <a:pt x="2423" y="1645"/>
                    <a:pt x="2453" y="1627"/>
                    <a:pt x="2453" y="1627"/>
                  </a:cubicBezTo>
                  <a:cubicBezTo>
                    <a:pt x="2480" y="1637"/>
                    <a:pt x="2464" y="1648"/>
                    <a:pt x="2458" y="1670"/>
                  </a:cubicBezTo>
                  <a:cubicBezTo>
                    <a:pt x="2461" y="1676"/>
                    <a:pt x="2474" y="1699"/>
                    <a:pt x="2482" y="1699"/>
                  </a:cubicBezTo>
                  <a:cubicBezTo>
                    <a:pt x="2487" y="1699"/>
                    <a:pt x="2483" y="1689"/>
                    <a:pt x="2486" y="1685"/>
                  </a:cubicBezTo>
                  <a:cubicBezTo>
                    <a:pt x="2490" y="1680"/>
                    <a:pt x="2496" y="1678"/>
                    <a:pt x="2501" y="1675"/>
                  </a:cubicBezTo>
                  <a:cubicBezTo>
                    <a:pt x="2543" y="1681"/>
                    <a:pt x="2546" y="1681"/>
                    <a:pt x="2539" y="1723"/>
                  </a:cubicBezTo>
                  <a:cubicBezTo>
                    <a:pt x="2546" y="1748"/>
                    <a:pt x="2552" y="1743"/>
                    <a:pt x="2573" y="1757"/>
                  </a:cubicBezTo>
                  <a:cubicBezTo>
                    <a:pt x="2583" y="1784"/>
                    <a:pt x="2598" y="1775"/>
                    <a:pt x="2626" y="1771"/>
                  </a:cubicBezTo>
                  <a:cubicBezTo>
                    <a:pt x="2624" y="1766"/>
                    <a:pt x="2625" y="1759"/>
                    <a:pt x="2621" y="1757"/>
                  </a:cubicBezTo>
                  <a:cubicBezTo>
                    <a:pt x="2612" y="1752"/>
                    <a:pt x="2597" y="1761"/>
                    <a:pt x="2592" y="1752"/>
                  </a:cubicBezTo>
                  <a:cubicBezTo>
                    <a:pt x="2587" y="1743"/>
                    <a:pt x="2602" y="1723"/>
                    <a:pt x="2602" y="1723"/>
                  </a:cubicBezTo>
                  <a:cubicBezTo>
                    <a:pt x="2585" y="1699"/>
                    <a:pt x="2568" y="1682"/>
                    <a:pt x="2544" y="1666"/>
                  </a:cubicBezTo>
                  <a:cubicBezTo>
                    <a:pt x="2531" y="1657"/>
                    <a:pt x="2501" y="1646"/>
                    <a:pt x="2501" y="1646"/>
                  </a:cubicBezTo>
                  <a:cubicBezTo>
                    <a:pt x="2488" y="1628"/>
                    <a:pt x="2488" y="1621"/>
                    <a:pt x="2510" y="1613"/>
                  </a:cubicBezTo>
                  <a:cubicBezTo>
                    <a:pt x="2545" y="1617"/>
                    <a:pt x="2557" y="1614"/>
                    <a:pt x="2568" y="1646"/>
                  </a:cubicBezTo>
                  <a:cubicBezTo>
                    <a:pt x="2588" y="1633"/>
                    <a:pt x="2590" y="1618"/>
                    <a:pt x="2616" y="1618"/>
                  </a:cubicBezTo>
                  <a:lnTo>
                    <a:pt x="2688" y="1584"/>
                  </a:lnTo>
                  <a:lnTo>
                    <a:pt x="2832" y="1632"/>
                  </a:lnTo>
                  <a:lnTo>
                    <a:pt x="3024" y="1728"/>
                  </a:lnTo>
                  <a:cubicBezTo>
                    <a:pt x="3050" y="1739"/>
                    <a:pt x="3076" y="1733"/>
                    <a:pt x="3091" y="1757"/>
                  </a:cubicBezTo>
                  <a:cubicBezTo>
                    <a:pt x="3132" y="1746"/>
                    <a:pt x="3127" y="1773"/>
                    <a:pt x="3163" y="1786"/>
                  </a:cubicBezTo>
                  <a:cubicBezTo>
                    <a:pt x="3178" y="1801"/>
                    <a:pt x="3198" y="1829"/>
                    <a:pt x="3216" y="1843"/>
                  </a:cubicBezTo>
                  <a:cubicBezTo>
                    <a:pt x="3226" y="1851"/>
                    <a:pt x="3239" y="1855"/>
                    <a:pt x="3250" y="1862"/>
                  </a:cubicBezTo>
                  <a:cubicBezTo>
                    <a:pt x="3277" y="1907"/>
                    <a:pt x="3299" y="1904"/>
                    <a:pt x="3346" y="1920"/>
                  </a:cubicBezTo>
                  <a:cubicBezTo>
                    <a:pt x="3360" y="1942"/>
                    <a:pt x="3359" y="1978"/>
                    <a:pt x="3374" y="1997"/>
                  </a:cubicBezTo>
                  <a:cubicBezTo>
                    <a:pt x="3378" y="2002"/>
                    <a:pt x="3385" y="2002"/>
                    <a:pt x="3389" y="2006"/>
                  </a:cubicBezTo>
                  <a:cubicBezTo>
                    <a:pt x="3394" y="2010"/>
                    <a:pt x="3397" y="2018"/>
                    <a:pt x="3403" y="2021"/>
                  </a:cubicBezTo>
                  <a:cubicBezTo>
                    <a:pt x="3412" y="2025"/>
                    <a:pt x="3422" y="2024"/>
                    <a:pt x="3432" y="2026"/>
                  </a:cubicBezTo>
                  <a:cubicBezTo>
                    <a:pt x="3442" y="2040"/>
                    <a:pt x="3447" y="2056"/>
                    <a:pt x="3456" y="2069"/>
                  </a:cubicBezTo>
                  <a:cubicBezTo>
                    <a:pt x="3467" y="2086"/>
                    <a:pt x="3487" y="2091"/>
                    <a:pt x="3499" y="2107"/>
                  </a:cubicBezTo>
                  <a:cubicBezTo>
                    <a:pt x="3516" y="2131"/>
                    <a:pt x="3514" y="2165"/>
                    <a:pt x="3547" y="2174"/>
                  </a:cubicBezTo>
                  <a:cubicBezTo>
                    <a:pt x="3563" y="2185"/>
                    <a:pt x="3575" y="2191"/>
                    <a:pt x="3590" y="2203"/>
                  </a:cubicBezTo>
                  <a:cubicBezTo>
                    <a:pt x="3599" y="2210"/>
                    <a:pt x="3619" y="2222"/>
                    <a:pt x="3619" y="2222"/>
                  </a:cubicBezTo>
                  <a:cubicBezTo>
                    <a:pt x="3657" y="2279"/>
                    <a:pt x="3671" y="2270"/>
                    <a:pt x="3730" y="2290"/>
                  </a:cubicBezTo>
                  <a:cubicBezTo>
                    <a:pt x="3741" y="2288"/>
                    <a:pt x="3763" y="2285"/>
                    <a:pt x="3763" y="2285"/>
                  </a:cubicBez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" name="Freeform 10"/>
            <p:cNvSpPr>
              <a:spLocks/>
            </p:cNvSpPr>
            <p:nvPr/>
          </p:nvSpPr>
          <p:spPr bwMode="auto">
            <a:xfrm>
              <a:off x="3395" y="2981"/>
              <a:ext cx="570" cy="293"/>
            </a:xfrm>
            <a:custGeom>
              <a:avLst/>
              <a:gdLst/>
              <a:ahLst/>
              <a:cxnLst>
                <a:cxn ang="0">
                  <a:pos x="311" y="163"/>
                </a:cxn>
                <a:cxn ang="0">
                  <a:pos x="277" y="86"/>
                </a:cxn>
                <a:cxn ang="0">
                  <a:pos x="243" y="38"/>
                </a:cxn>
                <a:cxn ang="0">
                  <a:pos x="263" y="0"/>
                </a:cxn>
                <a:cxn ang="0">
                  <a:pos x="363" y="77"/>
                </a:cxn>
                <a:cxn ang="0">
                  <a:pos x="450" y="53"/>
                </a:cxn>
                <a:cxn ang="0">
                  <a:pos x="531" y="86"/>
                </a:cxn>
                <a:cxn ang="0">
                  <a:pos x="546" y="91"/>
                </a:cxn>
                <a:cxn ang="0">
                  <a:pos x="507" y="115"/>
                </a:cxn>
                <a:cxn ang="0">
                  <a:pos x="488" y="173"/>
                </a:cxn>
                <a:cxn ang="0">
                  <a:pos x="503" y="177"/>
                </a:cxn>
                <a:cxn ang="0">
                  <a:pos x="531" y="187"/>
                </a:cxn>
                <a:cxn ang="0">
                  <a:pos x="469" y="221"/>
                </a:cxn>
                <a:cxn ang="0">
                  <a:pos x="488" y="259"/>
                </a:cxn>
                <a:cxn ang="0">
                  <a:pos x="517" y="264"/>
                </a:cxn>
                <a:cxn ang="0">
                  <a:pos x="479" y="293"/>
                </a:cxn>
                <a:cxn ang="0">
                  <a:pos x="387" y="269"/>
                </a:cxn>
                <a:cxn ang="0">
                  <a:pos x="229" y="283"/>
                </a:cxn>
                <a:cxn ang="0">
                  <a:pos x="32" y="254"/>
                </a:cxn>
                <a:cxn ang="0">
                  <a:pos x="27" y="206"/>
                </a:cxn>
                <a:cxn ang="0">
                  <a:pos x="248" y="201"/>
                </a:cxn>
                <a:cxn ang="0">
                  <a:pos x="263" y="192"/>
                </a:cxn>
                <a:cxn ang="0">
                  <a:pos x="277" y="177"/>
                </a:cxn>
                <a:cxn ang="0">
                  <a:pos x="311" y="163"/>
                </a:cxn>
              </a:cxnLst>
              <a:rect l="0" t="0" r="r" b="b"/>
              <a:pathLst>
                <a:path w="570" h="293">
                  <a:moveTo>
                    <a:pt x="311" y="163"/>
                  </a:moveTo>
                  <a:cubicBezTo>
                    <a:pt x="350" y="124"/>
                    <a:pt x="309" y="109"/>
                    <a:pt x="277" y="86"/>
                  </a:cubicBezTo>
                  <a:cubicBezTo>
                    <a:pt x="269" y="61"/>
                    <a:pt x="268" y="46"/>
                    <a:pt x="243" y="38"/>
                  </a:cubicBezTo>
                  <a:cubicBezTo>
                    <a:pt x="213" y="8"/>
                    <a:pt x="238" y="8"/>
                    <a:pt x="263" y="0"/>
                  </a:cubicBezTo>
                  <a:cubicBezTo>
                    <a:pt x="291" y="29"/>
                    <a:pt x="324" y="63"/>
                    <a:pt x="363" y="77"/>
                  </a:cubicBezTo>
                  <a:cubicBezTo>
                    <a:pt x="410" y="72"/>
                    <a:pt x="411" y="63"/>
                    <a:pt x="450" y="53"/>
                  </a:cubicBezTo>
                  <a:cubicBezTo>
                    <a:pt x="462" y="87"/>
                    <a:pt x="499" y="82"/>
                    <a:pt x="531" y="86"/>
                  </a:cubicBezTo>
                  <a:cubicBezTo>
                    <a:pt x="536" y="88"/>
                    <a:pt x="542" y="87"/>
                    <a:pt x="546" y="91"/>
                  </a:cubicBezTo>
                  <a:cubicBezTo>
                    <a:pt x="570" y="113"/>
                    <a:pt x="512" y="114"/>
                    <a:pt x="507" y="115"/>
                  </a:cubicBezTo>
                  <a:cubicBezTo>
                    <a:pt x="485" y="137"/>
                    <a:pt x="463" y="128"/>
                    <a:pt x="488" y="173"/>
                  </a:cubicBezTo>
                  <a:cubicBezTo>
                    <a:pt x="491" y="178"/>
                    <a:pt x="498" y="175"/>
                    <a:pt x="503" y="177"/>
                  </a:cubicBezTo>
                  <a:cubicBezTo>
                    <a:pt x="512" y="180"/>
                    <a:pt x="531" y="187"/>
                    <a:pt x="531" y="187"/>
                  </a:cubicBezTo>
                  <a:cubicBezTo>
                    <a:pt x="546" y="230"/>
                    <a:pt x="511" y="218"/>
                    <a:pt x="469" y="221"/>
                  </a:cubicBezTo>
                  <a:cubicBezTo>
                    <a:pt x="424" y="230"/>
                    <a:pt x="470" y="253"/>
                    <a:pt x="488" y="259"/>
                  </a:cubicBezTo>
                  <a:cubicBezTo>
                    <a:pt x="497" y="262"/>
                    <a:pt x="507" y="262"/>
                    <a:pt x="517" y="264"/>
                  </a:cubicBezTo>
                  <a:cubicBezTo>
                    <a:pt x="527" y="293"/>
                    <a:pt x="501" y="288"/>
                    <a:pt x="479" y="293"/>
                  </a:cubicBezTo>
                  <a:cubicBezTo>
                    <a:pt x="447" y="288"/>
                    <a:pt x="418" y="277"/>
                    <a:pt x="387" y="269"/>
                  </a:cubicBezTo>
                  <a:cubicBezTo>
                    <a:pt x="317" y="271"/>
                    <a:pt x="283" y="264"/>
                    <a:pt x="229" y="283"/>
                  </a:cubicBezTo>
                  <a:cubicBezTo>
                    <a:pt x="164" y="279"/>
                    <a:pt x="94" y="275"/>
                    <a:pt x="32" y="254"/>
                  </a:cubicBezTo>
                  <a:cubicBezTo>
                    <a:pt x="28" y="247"/>
                    <a:pt x="0" y="211"/>
                    <a:pt x="27" y="206"/>
                  </a:cubicBezTo>
                  <a:cubicBezTo>
                    <a:pt x="100" y="193"/>
                    <a:pt x="174" y="203"/>
                    <a:pt x="248" y="201"/>
                  </a:cubicBezTo>
                  <a:cubicBezTo>
                    <a:pt x="253" y="198"/>
                    <a:pt x="259" y="196"/>
                    <a:pt x="263" y="192"/>
                  </a:cubicBezTo>
                  <a:cubicBezTo>
                    <a:pt x="268" y="188"/>
                    <a:pt x="271" y="181"/>
                    <a:pt x="277" y="177"/>
                  </a:cubicBezTo>
                  <a:cubicBezTo>
                    <a:pt x="288" y="170"/>
                    <a:pt x="301" y="173"/>
                    <a:pt x="311" y="163"/>
                  </a:cubicBezTo>
                  <a:close/>
                </a:path>
              </a:pathLst>
            </a:cu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Freeform 11"/>
            <p:cNvSpPr>
              <a:spLocks/>
            </p:cNvSpPr>
            <p:nvPr/>
          </p:nvSpPr>
          <p:spPr bwMode="auto">
            <a:xfrm>
              <a:off x="3979" y="3230"/>
              <a:ext cx="1291" cy="888"/>
            </a:xfrm>
            <a:custGeom>
              <a:avLst/>
              <a:gdLst/>
              <a:ahLst/>
              <a:cxnLst>
                <a:cxn ang="0">
                  <a:pos x="53" y="130"/>
                </a:cxn>
                <a:cxn ang="0">
                  <a:pos x="5" y="82"/>
                </a:cxn>
                <a:cxn ang="0">
                  <a:pos x="19" y="58"/>
                </a:cxn>
                <a:cxn ang="0">
                  <a:pos x="0" y="29"/>
                </a:cxn>
                <a:cxn ang="0">
                  <a:pos x="34" y="15"/>
                </a:cxn>
                <a:cxn ang="0">
                  <a:pos x="48" y="77"/>
                </a:cxn>
                <a:cxn ang="0">
                  <a:pos x="87" y="82"/>
                </a:cxn>
                <a:cxn ang="0">
                  <a:pos x="111" y="159"/>
                </a:cxn>
                <a:cxn ang="0">
                  <a:pos x="115" y="188"/>
                </a:cxn>
                <a:cxn ang="0">
                  <a:pos x="197" y="216"/>
                </a:cxn>
                <a:cxn ang="0">
                  <a:pos x="379" y="341"/>
                </a:cxn>
                <a:cxn ang="0">
                  <a:pos x="485" y="384"/>
                </a:cxn>
                <a:cxn ang="0">
                  <a:pos x="519" y="365"/>
                </a:cxn>
                <a:cxn ang="0">
                  <a:pos x="403" y="327"/>
                </a:cxn>
                <a:cxn ang="0">
                  <a:pos x="360" y="312"/>
                </a:cxn>
                <a:cxn ang="0">
                  <a:pos x="327" y="303"/>
                </a:cxn>
                <a:cxn ang="0">
                  <a:pos x="331" y="260"/>
                </a:cxn>
                <a:cxn ang="0">
                  <a:pos x="389" y="264"/>
                </a:cxn>
                <a:cxn ang="0">
                  <a:pos x="475" y="298"/>
                </a:cxn>
                <a:cxn ang="0">
                  <a:pos x="519" y="312"/>
                </a:cxn>
                <a:cxn ang="0">
                  <a:pos x="547" y="356"/>
                </a:cxn>
                <a:cxn ang="0">
                  <a:pos x="605" y="413"/>
                </a:cxn>
                <a:cxn ang="0">
                  <a:pos x="715" y="495"/>
                </a:cxn>
                <a:cxn ang="0">
                  <a:pos x="778" y="528"/>
                </a:cxn>
                <a:cxn ang="0">
                  <a:pos x="850" y="572"/>
                </a:cxn>
                <a:cxn ang="0">
                  <a:pos x="879" y="591"/>
                </a:cxn>
                <a:cxn ang="0">
                  <a:pos x="946" y="644"/>
                </a:cxn>
                <a:cxn ang="0">
                  <a:pos x="1056" y="706"/>
                </a:cxn>
                <a:cxn ang="0">
                  <a:pos x="1104" y="754"/>
                </a:cxn>
                <a:cxn ang="0">
                  <a:pos x="1143" y="768"/>
                </a:cxn>
                <a:cxn ang="0">
                  <a:pos x="1195" y="816"/>
                </a:cxn>
                <a:cxn ang="0">
                  <a:pos x="1277" y="874"/>
                </a:cxn>
                <a:cxn ang="0">
                  <a:pos x="1291" y="888"/>
                </a:cxn>
              </a:cxnLst>
              <a:rect l="0" t="0" r="r" b="b"/>
              <a:pathLst>
                <a:path w="1291" h="888">
                  <a:moveTo>
                    <a:pt x="53" y="130"/>
                  </a:moveTo>
                  <a:cubicBezTo>
                    <a:pt x="37" y="114"/>
                    <a:pt x="15" y="102"/>
                    <a:pt x="5" y="82"/>
                  </a:cubicBezTo>
                  <a:cubicBezTo>
                    <a:pt x="1" y="74"/>
                    <a:pt x="20" y="67"/>
                    <a:pt x="19" y="58"/>
                  </a:cubicBezTo>
                  <a:cubicBezTo>
                    <a:pt x="18" y="46"/>
                    <a:pt x="0" y="29"/>
                    <a:pt x="0" y="29"/>
                  </a:cubicBezTo>
                  <a:cubicBezTo>
                    <a:pt x="7" y="4"/>
                    <a:pt x="12" y="0"/>
                    <a:pt x="34" y="15"/>
                  </a:cubicBezTo>
                  <a:cubicBezTo>
                    <a:pt x="34" y="15"/>
                    <a:pt x="40" y="73"/>
                    <a:pt x="48" y="77"/>
                  </a:cubicBezTo>
                  <a:cubicBezTo>
                    <a:pt x="60" y="82"/>
                    <a:pt x="74" y="80"/>
                    <a:pt x="87" y="82"/>
                  </a:cubicBezTo>
                  <a:cubicBezTo>
                    <a:pt x="94" y="108"/>
                    <a:pt x="106" y="133"/>
                    <a:pt x="111" y="159"/>
                  </a:cubicBezTo>
                  <a:cubicBezTo>
                    <a:pt x="113" y="169"/>
                    <a:pt x="111" y="179"/>
                    <a:pt x="115" y="188"/>
                  </a:cubicBezTo>
                  <a:cubicBezTo>
                    <a:pt x="121" y="200"/>
                    <a:pt x="182" y="211"/>
                    <a:pt x="197" y="216"/>
                  </a:cubicBezTo>
                  <a:cubicBezTo>
                    <a:pt x="255" y="278"/>
                    <a:pt x="293" y="321"/>
                    <a:pt x="379" y="341"/>
                  </a:cubicBezTo>
                  <a:cubicBezTo>
                    <a:pt x="411" y="373"/>
                    <a:pt x="441" y="380"/>
                    <a:pt x="485" y="384"/>
                  </a:cubicBezTo>
                  <a:cubicBezTo>
                    <a:pt x="496" y="383"/>
                    <a:pt x="540" y="391"/>
                    <a:pt x="519" y="365"/>
                  </a:cubicBezTo>
                  <a:cubicBezTo>
                    <a:pt x="501" y="343"/>
                    <a:pt x="430" y="336"/>
                    <a:pt x="403" y="327"/>
                  </a:cubicBezTo>
                  <a:cubicBezTo>
                    <a:pt x="389" y="322"/>
                    <a:pt x="374" y="317"/>
                    <a:pt x="360" y="312"/>
                  </a:cubicBezTo>
                  <a:cubicBezTo>
                    <a:pt x="349" y="308"/>
                    <a:pt x="327" y="303"/>
                    <a:pt x="327" y="303"/>
                  </a:cubicBezTo>
                  <a:cubicBezTo>
                    <a:pt x="316" y="271"/>
                    <a:pt x="342" y="291"/>
                    <a:pt x="331" y="260"/>
                  </a:cubicBezTo>
                  <a:cubicBezTo>
                    <a:pt x="353" y="246"/>
                    <a:pt x="368" y="250"/>
                    <a:pt x="389" y="264"/>
                  </a:cubicBezTo>
                  <a:cubicBezTo>
                    <a:pt x="409" y="294"/>
                    <a:pt x="441" y="294"/>
                    <a:pt x="475" y="298"/>
                  </a:cubicBezTo>
                  <a:cubicBezTo>
                    <a:pt x="509" y="310"/>
                    <a:pt x="494" y="305"/>
                    <a:pt x="519" y="312"/>
                  </a:cubicBezTo>
                  <a:cubicBezTo>
                    <a:pt x="549" y="334"/>
                    <a:pt x="533" y="335"/>
                    <a:pt x="547" y="356"/>
                  </a:cubicBezTo>
                  <a:cubicBezTo>
                    <a:pt x="556" y="369"/>
                    <a:pt x="589" y="402"/>
                    <a:pt x="605" y="413"/>
                  </a:cubicBezTo>
                  <a:cubicBezTo>
                    <a:pt x="642" y="439"/>
                    <a:pt x="678" y="469"/>
                    <a:pt x="715" y="495"/>
                  </a:cubicBezTo>
                  <a:cubicBezTo>
                    <a:pt x="734" y="508"/>
                    <a:pt x="758" y="516"/>
                    <a:pt x="778" y="528"/>
                  </a:cubicBezTo>
                  <a:cubicBezTo>
                    <a:pt x="795" y="556"/>
                    <a:pt x="823" y="557"/>
                    <a:pt x="850" y="572"/>
                  </a:cubicBezTo>
                  <a:cubicBezTo>
                    <a:pt x="860" y="578"/>
                    <a:pt x="879" y="591"/>
                    <a:pt x="879" y="591"/>
                  </a:cubicBezTo>
                  <a:cubicBezTo>
                    <a:pt x="898" y="621"/>
                    <a:pt x="915" y="626"/>
                    <a:pt x="946" y="644"/>
                  </a:cubicBezTo>
                  <a:cubicBezTo>
                    <a:pt x="985" y="667"/>
                    <a:pt x="1010" y="698"/>
                    <a:pt x="1056" y="706"/>
                  </a:cubicBezTo>
                  <a:cubicBezTo>
                    <a:pt x="1076" y="719"/>
                    <a:pt x="1082" y="744"/>
                    <a:pt x="1104" y="754"/>
                  </a:cubicBezTo>
                  <a:cubicBezTo>
                    <a:pt x="1117" y="760"/>
                    <a:pt x="1130" y="763"/>
                    <a:pt x="1143" y="768"/>
                  </a:cubicBezTo>
                  <a:cubicBezTo>
                    <a:pt x="1158" y="793"/>
                    <a:pt x="1175" y="796"/>
                    <a:pt x="1195" y="816"/>
                  </a:cubicBezTo>
                  <a:cubicBezTo>
                    <a:pt x="1219" y="840"/>
                    <a:pt x="1244" y="865"/>
                    <a:pt x="1277" y="874"/>
                  </a:cubicBezTo>
                  <a:cubicBezTo>
                    <a:pt x="1282" y="879"/>
                    <a:pt x="1291" y="888"/>
                    <a:pt x="1291" y="888"/>
                  </a:cubicBez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Freeform 12"/>
            <p:cNvSpPr>
              <a:spLocks/>
            </p:cNvSpPr>
            <p:nvPr/>
          </p:nvSpPr>
          <p:spPr bwMode="auto">
            <a:xfrm>
              <a:off x="3915" y="3176"/>
              <a:ext cx="263" cy="266"/>
            </a:xfrm>
            <a:custGeom>
              <a:avLst/>
              <a:gdLst/>
              <a:ahLst/>
              <a:cxnLst>
                <a:cxn ang="0">
                  <a:pos x="261" y="256"/>
                </a:cxn>
                <a:cxn ang="0">
                  <a:pos x="251" y="150"/>
                </a:cxn>
                <a:cxn ang="0">
                  <a:pos x="223" y="131"/>
                </a:cxn>
                <a:cxn ang="0">
                  <a:pos x="131" y="88"/>
                </a:cxn>
                <a:cxn ang="0">
                  <a:pos x="165" y="30"/>
                </a:cxn>
                <a:cxn ang="0">
                  <a:pos x="131" y="6"/>
                </a:cxn>
                <a:cxn ang="0">
                  <a:pos x="45" y="54"/>
                </a:cxn>
                <a:cxn ang="0">
                  <a:pos x="21" y="102"/>
                </a:cxn>
                <a:cxn ang="0">
                  <a:pos x="83" y="141"/>
                </a:cxn>
                <a:cxn ang="0">
                  <a:pos x="131" y="146"/>
                </a:cxn>
                <a:cxn ang="0">
                  <a:pos x="227" y="266"/>
                </a:cxn>
                <a:cxn ang="0">
                  <a:pos x="256" y="261"/>
                </a:cxn>
                <a:cxn ang="0">
                  <a:pos x="261" y="246"/>
                </a:cxn>
                <a:cxn ang="0">
                  <a:pos x="261" y="256"/>
                </a:cxn>
              </a:cxnLst>
              <a:rect l="0" t="0" r="r" b="b"/>
              <a:pathLst>
                <a:path w="263" h="266">
                  <a:moveTo>
                    <a:pt x="261" y="256"/>
                  </a:moveTo>
                  <a:cubicBezTo>
                    <a:pt x="255" y="221"/>
                    <a:pt x="259" y="185"/>
                    <a:pt x="251" y="150"/>
                  </a:cubicBezTo>
                  <a:cubicBezTo>
                    <a:pt x="249" y="139"/>
                    <a:pt x="232" y="137"/>
                    <a:pt x="223" y="131"/>
                  </a:cubicBezTo>
                  <a:cubicBezTo>
                    <a:pt x="188" y="108"/>
                    <a:pt x="173" y="100"/>
                    <a:pt x="131" y="88"/>
                  </a:cubicBezTo>
                  <a:cubicBezTo>
                    <a:pt x="138" y="62"/>
                    <a:pt x="142" y="46"/>
                    <a:pt x="165" y="30"/>
                  </a:cubicBezTo>
                  <a:cubicBezTo>
                    <a:pt x="159" y="7"/>
                    <a:pt x="155" y="0"/>
                    <a:pt x="131" y="6"/>
                  </a:cubicBezTo>
                  <a:cubicBezTo>
                    <a:pt x="104" y="52"/>
                    <a:pt x="107" y="49"/>
                    <a:pt x="45" y="54"/>
                  </a:cubicBezTo>
                  <a:cubicBezTo>
                    <a:pt x="12" y="60"/>
                    <a:pt x="0" y="52"/>
                    <a:pt x="21" y="102"/>
                  </a:cubicBezTo>
                  <a:cubicBezTo>
                    <a:pt x="21" y="103"/>
                    <a:pt x="79" y="140"/>
                    <a:pt x="83" y="141"/>
                  </a:cubicBezTo>
                  <a:cubicBezTo>
                    <a:pt x="99" y="145"/>
                    <a:pt x="115" y="144"/>
                    <a:pt x="131" y="146"/>
                  </a:cubicBezTo>
                  <a:cubicBezTo>
                    <a:pt x="160" y="187"/>
                    <a:pt x="176" y="252"/>
                    <a:pt x="227" y="266"/>
                  </a:cubicBezTo>
                  <a:cubicBezTo>
                    <a:pt x="237" y="264"/>
                    <a:pt x="248" y="266"/>
                    <a:pt x="256" y="261"/>
                  </a:cubicBezTo>
                  <a:cubicBezTo>
                    <a:pt x="261" y="258"/>
                    <a:pt x="257" y="250"/>
                    <a:pt x="261" y="246"/>
                  </a:cubicBezTo>
                  <a:cubicBezTo>
                    <a:pt x="263" y="244"/>
                    <a:pt x="261" y="253"/>
                    <a:pt x="261" y="256"/>
                  </a:cubicBezTo>
                  <a:close/>
                </a:path>
              </a:pathLst>
            </a:cu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Freeform 13"/>
            <p:cNvSpPr>
              <a:spLocks/>
            </p:cNvSpPr>
            <p:nvPr/>
          </p:nvSpPr>
          <p:spPr bwMode="auto">
            <a:xfrm>
              <a:off x="3079" y="2573"/>
              <a:ext cx="274" cy="221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118" y="62"/>
                </a:cxn>
                <a:cxn ang="0">
                  <a:pos x="247" y="125"/>
                </a:cxn>
                <a:cxn ang="0">
                  <a:pos x="271" y="182"/>
                </a:cxn>
                <a:cxn ang="0">
                  <a:pos x="267" y="206"/>
                </a:cxn>
                <a:cxn ang="0">
                  <a:pos x="204" y="177"/>
                </a:cxn>
                <a:cxn ang="0">
                  <a:pos x="127" y="158"/>
                </a:cxn>
                <a:cxn ang="0">
                  <a:pos x="46" y="110"/>
                </a:cxn>
                <a:cxn ang="0">
                  <a:pos x="7" y="72"/>
                </a:cxn>
                <a:cxn ang="0">
                  <a:pos x="22" y="33"/>
                </a:cxn>
                <a:cxn ang="0">
                  <a:pos x="60" y="0"/>
                </a:cxn>
              </a:cxnLst>
              <a:rect l="0" t="0" r="r" b="b"/>
              <a:pathLst>
                <a:path w="274" h="221">
                  <a:moveTo>
                    <a:pt x="60" y="0"/>
                  </a:moveTo>
                  <a:cubicBezTo>
                    <a:pt x="91" y="8"/>
                    <a:pt x="100" y="37"/>
                    <a:pt x="118" y="62"/>
                  </a:cubicBezTo>
                  <a:cubicBezTo>
                    <a:pt x="135" y="112"/>
                    <a:pt x="200" y="120"/>
                    <a:pt x="247" y="125"/>
                  </a:cubicBezTo>
                  <a:cubicBezTo>
                    <a:pt x="272" y="140"/>
                    <a:pt x="267" y="153"/>
                    <a:pt x="271" y="182"/>
                  </a:cubicBezTo>
                  <a:cubicBezTo>
                    <a:pt x="270" y="190"/>
                    <a:pt x="274" y="202"/>
                    <a:pt x="267" y="206"/>
                  </a:cubicBezTo>
                  <a:cubicBezTo>
                    <a:pt x="236" y="221"/>
                    <a:pt x="223" y="187"/>
                    <a:pt x="204" y="177"/>
                  </a:cubicBezTo>
                  <a:cubicBezTo>
                    <a:pt x="183" y="166"/>
                    <a:pt x="150" y="164"/>
                    <a:pt x="127" y="158"/>
                  </a:cubicBezTo>
                  <a:cubicBezTo>
                    <a:pt x="105" y="123"/>
                    <a:pt x="87" y="117"/>
                    <a:pt x="46" y="110"/>
                  </a:cubicBezTo>
                  <a:cubicBezTo>
                    <a:pt x="29" y="100"/>
                    <a:pt x="22" y="86"/>
                    <a:pt x="7" y="72"/>
                  </a:cubicBezTo>
                  <a:cubicBezTo>
                    <a:pt x="1" y="51"/>
                    <a:pt x="0" y="40"/>
                    <a:pt x="22" y="33"/>
                  </a:cubicBezTo>
                  <a:cubicBezTo>
                    <a:pt x="58" y="40"/>
                    <a:pt x="70" y="40"/>
                    <a:pt x="60" y="0"/>
                  </a:cubicBezTo>
                  <a:close/>
                </a:path>
              </a:pathLst>
            </a:cu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" name="Freeform 14"/>
            <p:cNvSpPr>
              <a:spLocks/>
            </p:cNvSpPr>
            <p:nvPr/>
          </p:nvSpPr>
          <p:spPr bwMode="auto">
            <a:xfrm>
              <a:off x="2694" y="2290"/>
              <a:ext cx="354" cy="268"/>
            </a:xfrm>
            <a:custGeom>
              <a:avLst/>
              <a:gdLst/>
              <a:ahLst/>
              <a:cxnLst>
                <a:cxn ang="0">
                  <a:pos x="354" y="244"/>
                </a:cxn>
                <a:cxn ang="0">
                  <a:pos x="296" y="172"/>
                </a:cxn>
                <a:cxn ang="0">
                  <a:pos x="229" y="100"/>
                </a:cxn>
                <a:cxn ang="0">
                  <a:pos x="191" y="57"/>
                </a:cxn>
                <a:cxn ang="0">
                  <a:pos x="8" y="0"/>
                </a:cxn>
                <a:cxn ang="0">
                  <a:pos x="8" y="33"/>
                </a:cxn>
                <a:cxn ang="0">
                  <a:pos x="85" y="81"/>
                </a:cxn>
                <a:cxn ang="0">
                  <a:pos x="186" y="172"/>
                </a:cxn>
                <a:cxn ang="0">
                  <a:pos x="263" y="206"/>
                </a:cxn>
                <a:cxn ang="0">
                  <a:pos x="311" y="235"/>
                </a:cxn>
                <a:cxn ang="0">
                  <a:pos x="349" y="268"/>
                </a:cxn>
                <a:cxn ang="0">
                  <a:pos x="354" y="244"/>
                </a:cxn>
              </a:cxnLst>
              <a:rect l="0" t="0" r="r" b="b"/>
              <a:pathLst>
                <a:path w="354" h="268">
                  <a:moveTo>
                    <a:pt x="354" y="244"/>
                  </a:moveTo>
                  <a:cubicBezTo>
                    <a:pt x="309" y="231"/>
                    <a:pt x="346" y="189"/>
                    <a:pt x="296" y="172"/>
                  </a:cubicBezTo>
                  <a:cubicBezTo>
                    <a:pt x="286" y="139"/>
                    <a:pt x="254" y="122"/>
                    <a:pt x="229" y="100"/>
                  </a:cubicBezTo>
                  <a:cubicBezTo>
                    <a:pt x="214" y="87"/>
                    <a:pt x="206" y="69"/>
                    <a:pt x="191" y="57"/>
                  </a:cubicBezTo>
                  <a:cubicBezTo>
                    <a:pt x="143" y="17"/>
                    <a:pt x="68" y="8"/>
                    <a:pt x="8" y="0"/>
                  </a:cubicBezTo>
                  <a:cubicBezTo>
                    <a:pt x="5" y="12"/>
                    <a:pt x="0" y="20"/>
                    <a:pt x="8" y="33"/>
                  </a:cubicBezTo>
                  <a:cubicBezTo>
                    <a:pt x="25" y="59"/>
                    <a:pt x="63" y="63"/>
                    <a:pt x="85" y="81"/>
                  </a:cubicBezTo>
                  <a:cubicBezTo>
                    <a:pt x="118" y="109"/>
                    <a:pt x="143" y="160"/>
                    <a:pt x="186" y="172"/>
                  </a:cubicBezTo>
                  <a:cubicBezTo>
                    <a:pt x="211" y="190"/>
                    <a:pt x="233" y="201"/>
                    <a:pt x="263" y="206"/>
                  </a:cubicBezTo>
                  <a:cubicBezTo>
                    <a:pt x="280" y="215"/>
                    <a:pt x="311" y="235"/>
                    <a:pt x="311" y="235"/>
                  </a:cubicBezTo>
                  <a:cubicBezTo>
                    <a:pt x="320" y="249"/>
                    <a:pt x="349" y="268"/>
                    <a:pt x="349" y="268"/>
                  </a:cubicBezTo>
                  <a:cubicBezTo>
                    <a:pt x="342" y="248"/>
                    <a:pt x="320" y="237"/>
                    <a:pt x="354" y="244"/>
                  </a:cubicBezTo>
                  <a:close/>
                </a:path>
              </a:pathLst>
            </a:cu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Freeform 15"/>
            <p:cNvSpPr>
              <a:spLocks/>
            </p:cNvSpPr>
            <p:nvPr/>
          </p:nvSpPr>
          <p:spPr bwMode="auto">
            <a:xfrm>
              <a:off x="3120" y="2794"/>
              <a:ext cx="173" cy="144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48" y="14"/>
                </a:cxn>
                <a:cxn ang="0">
                  <a:pos x="34" y="24"/>
                </a:cxn>
                <a:cxn ang="0">
                  <a:pos x="0" y="86"/>
                </a:cxn>
                <a:cxn ang="0">
                  <a:pos x="34" y="100"/>
                </a:cxn>
                <a:cxn ang="0">
                  <a:pos x="43" y="115"/>
                </a:cxn>
                <a:cxn ang="0">
                  <a:pos x="82" y="129"/>
                </a:cxn>
                <a:cxn ang="0">
                  <a:pos x="110" y="139"/>
                </a:cxn>
                <a:cxn ang="0">
                  <a:pos x="125" y="144"/>
                </a:cxn>
                <a:cxn ang="0">
                  <a:pos x="106" y="57"/>
                </a:cxn>
                <a:cxn ang="0">
                  <a:pos x="91" y="28"/>
                </a:cxn>
                <a:cxn ang="0">
                  <a:pos x="62" y="0"/>
                </a:cxn>
              </a:cxnLst>
              <a:rect l="0" t="0" r="r" b="b"/>
              <a:pathLst>
                <a:path w="173" h="144">
                  <a:moveTo>
                    <a:pt x="62" y="0"/>
                  </a:moveTo>
                  <a:cubicBezTo>
                    <a:pt x="57" y="5"/>
                    <a:pt x="53" y="10"/>
                    <a:pt x="48" y="14"/>
                  </a:cubicBezTo>
                  <a:cubicBezTo>
                    <a:pt x="44" y="18"/>
                    <a:pt x="34" y="24"/>
                    <a:pt x="34" y="24"/>
                  </a:cubicBezTo>
                  <a:lnTo>
                    <a:pt x="0" y="86"/>
                  </a:lnTo>
                  <a:cubicBezTo>
                    <a:pt x="11" y="92"/>
                    <a:pt x="24" y="92"/>
                    <a:pt x="34" y="100"/>
                  </a:cubicBezTo>
                  <a:cubicBezTo>
                    <a:pt x="39" y="104"/>
                    <a:pt x="38" y="112"/>
                    <a:pt x="43" y="115"/>
                  </a:cubicBezTo>
                  <a:cubicBezTo>
                    <a:pt x="54" y="123"/>
                    <a:pt x="69" y="124"/>
                    <a:pt x="82" y="129"/>
                  </a:cubicBezTo>
                  <a:cubicBezTo>
                    <a:pt x="91" y="133"/>
                    <a:pt x="101" y="136"/>
                    <a:pt x="110" y="139"/>
                  </a:cubicBezTo>
                  <a:cubicBezTo>
                    <a:pt x="115" y="141"/>
                    <a:pt x="125" y="144"/>
                    <a:pt x="125" y="144"/>
                  </a:cubicBezTo>
                  <a:cubicBezTo>
                    <a:pt x="173" y="127"/>
                    <a:pt x="118" y="82"/>
                    <a:pt x="106" y="57"/>
                  </a:cubicBezTo>
                  <a:cubicBezTo>
                    <a:pt x="99" y="43"/>
                    <a:pt x="104" y="41"/>
                    <a:pt x="91" y="28"/>
                  </a:cubicBezTo>
                  <a:cubicBezTo>
                    <a:pt x="75" y="12"/>
                    <a:pt x="62" y="25"/>
                    <a:pt x="62" y="0"/>
                  </a:cubicBezTo>
                  <a:close/>
                </a:path>
              </a:pathLst>
            </a:cu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Freeform 16"/>
            <p:cNvSpPr>
              <a:spLocks/>
            </p:cNvSpPr>
            <p:nvPr/>
          </p:nvSpPr>
          <p:spPr bwMode="auto">
            <a:xfrm>
              <a:off x="1632" y="2064"/>
              <a:ext cx="764" cy="466"/>
            </a:xfrm>
            <a:custGeom>
              <a:avLst/>
              <a:gdLst/>
              <a:ahLst/>
              <a:cxnLst>
                <a:cxn ang="0">
                  <a:pos x="701" y="355"/>
                </a:cxn>
                <a:cxn ang="0">
                  <a:pos x="696" y="466"/>
                </a:cxn>
                <a:cxn ang="0">
                  <a:pos x="614" y="456"/>
                </a:cxn>
                <a:cxn ang="0">
                  <a:pos x="384" y="336"/>
                </a:cxn>
                <a:cxn ang="0">
                  <a:pos x="336" y="288"/>
                </a:cxn>
                <a:cxn ang="0">
                  <a:pos x="240" y="240"/>
                </a:cxn>
                <a:cxn ang="0">
                  <a:pos x="192" y="240"/>
                </a:cxn>
                <a:cxn ang="0">
                  <a:pos x="0" y="192"/>
                </a:cxn>
                <a:cxn ang="0">
                  <a:pos x="0" y="144"/>
                </a:cxn>
                <a:cxn ang="0">
                  <a:pos x="48" y="96"/>
                </a:cxn>
                <a:cxn ang="0">
                  <a:pos x="48" y="0"/>
                </a:cxn>
                <a:cxn ang="0">
                  <a:pos x="91" y="10"/>
                </a:cxn>
                <a:cxn ang="0">
                  <a:pos x="130" y="43"/>
                </a:cxn>
                <a:cxn ang="0">
                  <a:pos x="293" y="120"/>
                </a:cxn>
                <a:cxn ang="0">
                  <a:pos x="331" y="115"/>
                </a:cxn>
                <a:cxn ang="0">
                  <a:pos x="374" y="182"/>
                </a:cxn>
                <a:cxn ang="0">
                  <a:pos x="427" y="197"/>
                </a:cxn>
                <a:cxn ang="0">
                  <a:pos x="456" y="245"/>
                </a:cxn>
                <a:cxn ang="0">
                  <a:pos x="557" y="274"/>
                </a:cxn>
                <a:cxn ang="0">
                  <a:pos x="672" y="341"/>
                </a:cxn>
                <a:cxn ang="0">
                  <a:pos x="758" y="379"/>
                </a:cxn>
                <a:cxn ang="0">
                  <a:pos x="744" y="370"/>
                </a:cxn>
                <a:cxn ang="0">
                  <a:pos x="701" y="355"/>
                </a:cxn>
              </a:cxnLst>
              <a:rect l="0" t="0" r="r" b="b"/>
              <a:pathLst>
                <a:path w="764" h="466">
                  <a:moveTo>
                    <a:pt x="701" y="355"/>
                  </a:moveTo>
                  <a:cubicBezTo>
                    <a:pt x="722" y="440"/>
                    <a:pt x="729" y="416"/>
                    <a:pt x="696" y="466"/>
                  </a:cubicBezTo>
                  <a:cubicBezTo>
                    <a:pt x="687" y="465"/>
                    <a:pt x="635" y="456"/>
                    <a:pt x="614" y="456"/>
                  </a:cubicBezTo>
                  <a:lnTo>
                    <a:pt x="384" y="336"/>
                  </a:lnTo>
                  <a:lnTo>
                    <a:pt x="336" y="288"/>
                  </a:lnTo>
                  <a:lnTo>
                    <a:pt x="240" y="240"/>
                  </a:lnTo>
                  <a:lnTo>
                    <a:pt x="192" y="240"/>
                  </a:lnTo>
                  <a:lnTo>
                    <a:pt x="0" y="192"/>
                  </a:lnTo>
                  <a:lnTo>
                    <a:pt x="0" y="144"/>
                  </a:lnTo>
                  <a:lnTo>
                    <a:pt x="48" y="96"/>
                  </a:lnTo>
                  <a:lnTo>
                    <a:pt x="48" y="0"/>
                  </a:lnTo>
                  <a:cubicBezTo>
                    <a:pt x="62" y="5"/>
                    <a:pt x="78" y="4"/>
                    <a:pt x="91" y="10"/>
                  </a:cubicBezTo>
                  <a:cubicBezTo>
                    <a:pt x="105" y="17"/>
                    <a:pt x="107" y="35"/>
                    <a:pt x="130" y="43"/>
                  </a:cubicBezTo>
                  <a:cubicBezTo>
                    <a:pt x="180" y="77"/>
                    <a:pt x="236" y="101"/>
                    <a:pt x="293" y="120"/>
                  </a:cubicBezTo>
                  <a:cubicBezTo>
                    <a:pt x="306" y="118"/>
                    <a:pt x="318" y="115"/>
                    <a:pt x="331" y="115"/>
                  </a:cubicBezTo>
                  <a:cubicBezTo>
                    <a:pt x="359" y="115"/>
                    <a:pt x="351" y="167"/>
                    <a:pt x="374" y="182"/>
                  </a:cubicBezTo>
                  <a:cubicBezTo>
                    <a:pt x="389" y="192"/>
                    <a:pt x="427" y="197"/>
                    <a:pt x="427" y="197"/>
                  </a:cubicBezTo>
                  <a:cubicBezTo>
                    <a:pt x="455" y="214"/>
                    <a:pt x="435" y="227"/>
                    <a:pt x="456" y="245"/>
                  </a:cubicBezTo>
                  <a:cubicBezTo>
                    <a:pt x="484" y="268"/>
                    <a:pt x="526" y="259"/>
                    <a:pt x="557" y="274"/>
                  </a:cubicBezTo>
                  <a:cubicBezTo>
                    <a:pt x="599" y="294"/>
                    <a:pt x="627" y="328"/>
                    <a:pt x="672" y="341"/>
                  </a:cubicBezTo>
                  <a:cubicBezTo>
                    <a:pt x="700" y="358"/>
                    <a:pt x="724" y="379"/>
                    <a:pt x="758" y="379"/>
                  </a:cubicBezTo>
                  <a:cubicBezTo>
                    <a:pt x="764" y="379"/>
                    <a:pt x="749" y="373"/>
                    <a:pt x="744" y="370"/>
                  </a:cubicBezTo>
                  <a:cubicBezTo>
                    <a:pt x="720" y="354"/>
                    <a:pt x="738" y="361"/>
                    <a:pt x="701" y="355"/>
                  </a:cubicBezTo>
                  <a:close/>
                </a:path>
              </a:pathLst>
            </a:cu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Freeform 17"/>
            <p:cNvSpPr>
              <a:spLocks/>
            </p:cNvSpPr>
            <p:nvPr/>
          </p:nvSpPr>
          <p:spPr bwMode="auto">
            <a:xfrm>
              <a:off x="1531" y="1762"/>
              <a:ext cx="259" cy="79"/>
            </a:xfrm>
            <a:custGeom>
              <a:avLst/>
              <a:gdLst/>
              <a:ahLst/>
              <a:cxnLst>
                <a:cxn ang="0">
                  <a:pos x="5" y="19"/>
                </a:cxn>
                <a:cxn ang="0">
                  <a:pos x="67" y="0"/>
                </a:cxn>
                <a:cxn ang="0">
                  <a:pos x="101" y="4"/>
                </a:cxn>
                <a:cxn ang="0">
                  <a:pos x="115" y="14"/>
                </a:cxn>
                <a:cxn ang="0">
                  <a:pos x="178" y="4"/>
                </a:cxn>
                <a:cxn ang="0">
                  <a:pos x="226" y="33"/>
                </a:cxn>
                <a:cxn ang="0">
                  <a:pos x="235" y="48"/>
                </a:cxn>
                <a:cxn ang="0">
                  <a:pos x="250" y="57"/>
                </a:cxn>
                <a:cxn ang="0">
                  <a:pos x="216" y="76"/>
                </a:cxn>
                <a:cxn ang="0">
                  <a:pos x="135" y="67"/>
                </a:cxn>
                <a:cxn ang="0">
                  <a:pos x="58" y="33"/>
                </a:cxn>
                <a:cxn ang="0">
                  <a:pos x="5" y="24"/>
                </a:cxn>
                <a:cxn ang="0">
                  <a:pos x="15" y="9"/>
                </a:cxn>
                <a:cxn ang="0">
                  <a:pos x="5" y="19"/>
                </a:cxn>
              </a:cxnLst>
              <a:rect l="0" t="0" r="r" b="b"/>
              <a:pathLst>
                <a:path w="259" h="79">
                  <a:moveTo>
                    <a:pt x="5" y="19"/>
                  </a:moveTo>
                  <a:cubicBezTo>
                    <a:pt x="26" y="13"/>
                    <a:pt x="46" y="6"/>
                    <a:pt x="67" y="0"/>
                  </a:cubicBezTo>
                  <a:cubicBezTo>
                    <a:pt x="78" y="1"/>
                    <a:pt x="90" y="1"/>
                    <a:pt x="101" y="4"/>
                  </a:cubicBezTo>
                  <a:cubicBezTo>
                    <a:pt x="107" y="6"/>
                    <a:pt x="109" y="13"/>
                    <a:pt x="115" y="14"/>
                  </a:cubicBezTo>
                  <a:cubicBezTo>
                    <a:pt x="136" y="17"/>
                    <a:pt x="157" y="6"/>
                    <a:pt x="178" y="4"/>
                  </a:cubicBezTo>
                  <a:cubicBezTo>
                    <a:pt x="213" y="11"/>
                    <a:pt x="199" y="17"/>
                    <a:pt x="226" y="33"/>
                  </a:cubicBezTo>
                  <a:cubicBezTo>
                    <a:pt x="229" y="38"/>
                    <a:pt x="231" y="44"/>
                    <a:pt x="235" y="48"/>
                  </a:cubicBezTo>
                  <a:cubicBezTo>
                    <a:pt x="239" y="52"/>
                    <a:pt x="248" y="52"/>
                    <a:pt x="250" y="57"/>
                  </a:cubicBezTo>
                  <a:cubicBezTo>
                    <a:pt x="259" y="79"/>
                    <a:pt x="218" y="76"/>
                    <a:pt x="216" y="76"/>
                  </a:cubicBezTo>
                  <a:cubicBezTo>
                    <a:pt x="189" y="74"/>
                    <a:pt x="159" y="79"/>
                    <a:pt x="135" y="67"/>
                  </a:cubicBezTo>
                  <a:cubicBezTo>
                    <a:pt x="91" y="45"/>
                    <a:pt x="123" y="41"/>
                    <a:pt x="58" y="33"/>
                  </a:cubicBezTo>
                  <a:cubicBezTo>
                    <a:pt x="41" y="27"/>
                    <a:pt x="20" y="34"/>
                    <a:pt x="5" y="24"/>
                  </a:cubicBezTo>
                  <a:cubicBezTo>
                    <a:pt x="0" y="21"/>
                    <a:pt x="15" y="15"/>
                    <a:pt x="15" y="9"/>
                  </a:cubicBezTo>
                  <a:cubicBezTo>
                    <a:pt x="15" y="4"/>
                    <a:pt x="8" y="16"/>
                    <a:pt x="5" y="19"/>
                  </a:cubicBezTo>
                  <a:close/>
                </a:path>
              </a:pathLst>
            </a:cu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Freeform 18"/>
            <p:cNvSpPr>
              <a:spLocks/>
            </p:cNvSpPr>
            <p:nvPr/>
          </p:nvSpPr>
          <p:spPr bwMode="auto">
            <a:xfrm>
              <a:off x="2203" y="1733"/>
              <a:ext cx="224" cy="211"/>
            </a:xfrm>
            <a:custGeom>
              <a:avLst/>
              <a:gdLst/>
              <a:ahLst/>
              <a:cxnLst>
                <a:cxn ang="0">
                  <a:pos x="10" y="29"/>
                </a:cxn>
                <a:cxn ang="0">
                  <a:pos x="82" y="24"/>
                </a:cxn>
                <a:cxn ang="0">
                  <a:pos x="101" y="53"/>
                </a:cxn>
                <a:cxn ang="0">
                  <a:pos x="111" y="67"/>
                </a:cxn>
                <a:cxn ang="0">
                  <a:pos x="159" y="101"/>
                </a:cxn>
                <a:cxn ang="0">
                  <a:pos x="197" y="134"/>
                </a:cxn>
                <a:cxn ang="0">
                  <a:pos x="192" y="211"/>
                </a:cxn>
                <a:cxn ang="0">
                  <a:pos x="115" y="201"/>
                </a:cxn>
                <a:cxn ang="0">
                  <a:pos x="106" y="182"/>
                </a:cxn>
                <a:cxn ang="0">
                  <a:pos x="82" y="149"/>
                </a:cxn>
                <a:cxn ang="0">
                  <a:pos x="0" y="43"/>
                </a:cxn>
                <a:cxn ang="0">
                  <a:pos x="10" y="29"/>
                </a:cxn>
              </a:cxnLst>
              <a:rect l="0" t="0" r="r" b="b"/>
              <a:pathLst>
                <a:path w="224" h="211">
                  <a:moveTo>
                    <a:pt x="10" y="29"/>
                  </a:moveTo>
                  <a:cubicBezTo>
                    <a:pt x="27" y="0"/>
                    <a:pt x="54" y="15"/>
                    <a:pt x="82" y="24"/>
                  </a:cubicBezTo>
                  <a:cubicBezTo>
                    <a:pt x="88" y="34"/>
                    <a:pt x="95" y="43"/>
                    <a:pt x="101" y="53"/>
                  </a:cubicBezTo>
                  <a:cubicBezTo>
                    <a:pt x="104" y="58"/>
                    <a:pt x="111" y="67"/>
                    <a:pt x="111" y="67"/>
                  </a:cubicBezTo>
                  <a:cubicBezTo>
                    <a:pt x="119" y="95"/>
                    <a:pt x="131" y="96"/>
                    <a:pt x="159" y="101"/>
                  </a:cubicBezTo>
                  <a:cubicBezTo>
                    <a:pt x="176" y="112"/>
                    <a:pt x="190" y="114"/>
                    <a:pt x="197" y="134"/>
                  </a:cubicBezTo>
                  <a:cubicBezTo>
                    <a:pt x="202" y="165"/>
                    <a:pt x="224" y="190"/>
                    <a:pt x="192" y="211"/>
                  </a:cubicBezTo>
                  <a:cubicBezTo>
                    <a:pt x="166" y="208"/>
                    <a:pt x="140" y="209"/>
                    <a:pt x="115" y="201"/>
                  </a:cubicBezTo>
                  <a:cubicBezTo>
                    <a:pt x="108" y="199"/>
                    <a:pt x="110" y="188"/>
                    <a:pt x="106" y="182"/>
                  </a:cubicBezTo>
                  <a:cubicBezTo>
                    <a:pt x="99" y="171"/>
                    <a:pt x="89" y="160"/>
                    <a:pt x="82" y="149"/>
                  </a:cubicBezTo>
                  <a:cubicBezTo>
                    <a:pt x="51" y="102"/>
                    <a:pt x="50" y="76"/>
                    <a:pt x="0" y="43"/>
                  </a:cubicBezTo>
                  <a:cubicBezTo>
                    <a:pt x="6" y="22"/>
                    <a:pt x="0" y="19"/>
                    <a:pt x="10" y="29"/>
                  </a:cubicBezTo>
                  <a:close/>
                </a:path>
              </a:pathLst>
            </a:cu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Freeform 19"/>
            <p:cNvSpPr>
              <a:spLocks/>
            </p:cNvSpPr>
            <p:nvPr/>
          </p:nvSpPr>
          <p:spPr bwMode="auto">
            <a:xfrm>
              <a:off x="2331" y="1968"/>
              <a:ext cx="283" cy="183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103" y="14"/>
                </a:cxn>
                <a:cxn ang="0">
                  <a:pos x="199" y="67"/>
                </a:cxn>
                <a:cxn ang="0">
                  <a:pos x="251" y="115"/>
                </a:cxn>
                <a:cxn ang="0">
                  <a:pos x="208" y="173"/>
                </a:cxn>
                <a:cxn ang="0">
                  <a:pos x="179" y="182"/>
                </a:cxn>
                <a:cxn ang="0">
                  <a:pos x="141" y="130"/>
                </a:cxn>
                <a:cxn ang="0">
                  <a:pos x="31" y="101"/>
                </a:cxn>
                <a:cxn ang="0">
                  <a:pos x="21" y="29"/>
                </a:cxn>
                <a:cxn ang="0">
                  <a:pos x="64" y="19"/>
                </a:cxn>
                <a:cxn ang="0">
                  <a:pos x="55" y="0"/>
                </a:cxn>
              </a:cxnLst>
              <a:rect l="0" t="0" r="r" b="b"/>
              <a:pathLst>
                <a:path w="283" h="183">
                  <a:moveTo>
                    <a:pt x="55" y="0"/>
                  </a:moveTo>
                  <a:cubicBezTo>
                    <a:pt x="71" y="6"/>
                    <a:pt x="103" y="14"/>
                    <a:pt x="103" y="14"/>
                  </a:cubicBezTo>
                  <a:cubicBezTo>
                    <a:pt x="145" y="44"/>
                    <a:pt x="149" y="54"/>
                    <a:pt x="199" y="67"/>
                  </a:cubicBezTo>
                  <a:cubicBezTo>
                    <a:pt x="225" y="85"/>
                    <a:pt x="230" y="94"/>
                    <a:pt x="251" y="115"/>
                  </a:cubicBezTo>
                  <a:cubicBezTo>
                    <a:pt x="279" y="178"/>
                    <a:pt x="283" y="165"/>
                    <a:pt x="208" y="173"/>
                  </a:cubicBezTo>
                  <a:cubicBezTo>
                    <a:pt x="206" y="174"/>
                    <a:pt x="181" y="183"/>
                    <a:pt x="179" y="182"/>
                  </a:cubicBezTo>
                  <a:cubicBezTo>
                    <a:pt x="166" y="177"/>
                    <a:pt x="165" y="141"/>
                    <a:pt x="141" y="130"/>
                  </a:cubicBezTo>
                  <a:cubicBezTo>
                    <a:pt x="106" y="114"/>
                    <a:pt x="69" y="106"/>
                    <a:pt x="31" y="101"/>
                  </a:cubicBezTo>
                  <a:cubicBezTo>
                    <a:pt x="4" y="92"/>
                    <a:pt x="0" y="50"/>
                    <a:pt x="21" y="29"/>
                  </a:cubicBezTo>
                  <a:cubicBezTo>
                    <a:pt x="31" y="19"/>
                    <a:pt x="56" y="28"/>
                    <a:pt x="64" y="19"/>
                  </a:cubicBezTo>
                  <a:cubicBezTo>
                    <a:pt x="68" y="14"/>
                    <a:pt x="58" y="6"/>
                    <a:pt x="55" y="0"/>
                  </a:cubicBezTo>
                  <a:close/>
                </a:path>
              </a:pathLst>
            </a:cu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Freeform 20"/>
            <p:cNvSpPr>
              <a:spLocks/>
            </p:cNvSpPr>
            <p:nvPr/>
          </p:nvSpPr>
          <p:spPr bwMode="auto">
            <a:xfrm>
              <a:off x="3908" y="1814"/>
              <a:ext cx="263" cy="105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196" y="24"/>
                </a:cxn>
                <a:cxn ang="0">
                  <a:pos x="263" y="44"/>
                </a:cxn>
                <a:cxn ang="0">
                  <a:pos x="172" y="82"/>
                </a:cxn>
                <a:cxn ang="0">
                  <a:pos x="38" y="72"/>
                </a:cxn>
                <a:cxn ang="0">
                  <a:pos x="23" y="63"/>
                </a:cxn>
                <a:cxn ang="0">
                  <a:pos x="9" y="58"/>
                </a:cxn>
                <a:cxn ang="0">
                  <a:pos x="33" y="0"/>
                </a:cxn>
              </a:cxnLst>
              <a:rect l="0" t="0" r="r" b="b"/>
              <a:pathLst>
                <a:path w="263" h="105">
                  <a:moveTo>
                    <a:pt x="33" y="0"/>
                  </a:moveTo>
                  <a:cubicBezTo>
                    <a:pt x="80" y="17"/>
                    <a:pt x="146" y="20"/>
                    <a:pt x="196" y="24"/>
                  </a:cubicBezTo>
                  <a:cubicBezTo>
                    <a:pt x="219" y="41"/>
                    <a:pt x="233" y="40"/>
                    <a:pt x="263" y="44"/>
                  </a:cubicBezTo>
                  <a:cubicBezTo>
                    <a:pt x="252" y="86"/>
                    <a:pt x="209" y="76"/>
                    <a:pt x="172" y="82"/>
                  </a:cubicBezTo>
                  <a:cubicBezTo>
                    <a:pt x="140" y="105"/>
                    <a:pt x="77" y="77"/>
                    <a:pt x="38" y="72"/>
                  </a:cubicBezTo>
                  <a:cubicBezTo>
                    <a:pt x="33" y="69"/>
                    <a:pt x="28" y="66"/>
                    <a:pt x="23" y="63"/>
                  </a:cubicBezTo>
                  <a:cubicBezTo>
                    <a:pt x="19" y="61"/>
                    <a:pt x="10" y="63"/>
                    <a:pt x="9" y="58"/>
                  </a:cubicBezTo>
                  <a:cubicBezTo>
                    <a:pt x="0" y="14"/>
                    <a:pt x="20" y="26"/>
                    <a:pt x="33" y="0"/>
                  </a:cubicBezTo>
                  <a:close/>
                </a:path>
              </a:pathLst>
            </a:cu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" name="Freeform 21"/>
            <p:cNvSpPr>
              <a:spLocks/>
            </p:cNvSpPr>
            <p:nvPr/>
          </p:nvSpPr>
          <p:spPr bwMode="auto">
            <a:xfrm>
              <a:off x="4212" y="1834"/>
              <a:ext cx="501" cy="105"/>
            </a:xfrm>
            <a:custGeom>
              <a:avLst/>
              <a:gdLst/>
              <a:ahLst/>
              <a:cxnLst>
                <a:cxn ang="0">
                  <a:pos x="46" y="57"/>
                </a:cxn>
                <a:cxn ang="0">
                  <a:pos x="175" y="48"/>
                </a:cxn>
                <a:cxn ang="0">
                  <a:pos x="223" y="33"/>
                </a:cxn>
                <a:cxn ang="0">
                  <a:pos x="305" y="14"/>
                </a:cxn>
                <a:cxn ang="0">
                  <a:pos x="348" y="0"/>
                </a:cxn>
                <a:cxn ang="0">
                  <a:pos x="425" y="28"/>
                </a:cxn>
                <a:cxn ang="0">
                  <a:pos x="497" y="38"/>
                </a:cxn>
                <a:cxn ang="0">
                  <a:pos x="420" y="72"/>
                </a:cxn>
                <a:cxn ang="0">
                  <a:pos x="367" y="48"/>
                </a:cxn>
                <a:cxn ang="0">
                  <a:pos x="286" y="52"/>
                </a:cxn>
                <a:cxn ang="0">
                  <a:pos x="242" y="72"/>
                </a:cxn>
                <a:cxn ang="0">
                  <a:pos x="132" y="105"/>
                </a:cxn>
                <a:cxn ang="0">
                  <a:pos x="50" y="67"/>
                </a:cxn>
                <a:cxn ang="0">
                  <a:pos x="46" y="57"/>
                </a:cxn>
              </a:cxnLst>
              <a:rect l="0" t="0" r="r" b="b"/>
              <a:pathLst>
                <a:path w="501" h="105">
                  <a:moveTo>
                    <a:pt x="46" y="57"/>
                  </a:moveTo>
                  <a:cubicBezTo>
                    <a:pt x="111" y="40"/>
                    <a:pt x="0" y="68"/>
                    <a:pt x="175" y="48"/>
                  </a:cubicBezTo>
                  <a:cubicBezTo>
                    <a:pt x="192" y="46"/>
                    <a:pt x="206" y="36"/>
                    <a:pt x="223" y="33"/>
                  </a:cubicBezTo>
                  <a:cubicBezTo>
                    <a:pt x="249" y="24"/>
                    <a:pt x="278" y="19"/>
                    <a:pt x="305" y="14"/>
                  </a:cubicBezTo>
                  <a:cubicBezTo>
                    <a:pt x="339" y="2"/>
                    <a:pt x="324" y="7"/>
                    <a:pt x="348" y="0"/>
                  </a:cubicBezTo>
                  <a:cubicBezTo>
                    <a:pt x="416" y="6"/>
                    <a:pt x="381" y="2"/>
                    <a:pt x="425" y="28"/>
                  </a:cubicBezTo>
                  <a:cubicBezTo>
                    <a:pt x="431" y="28"/>
                    <a:pt x="492" y="6"/>
                    <a:pt x="497" y="38"/>
                  </a:cubicBezTo>
                  <a:cubicBezTo>
                    <a:pt x="501" y="66"/>
                    <a:pt x="420" y="72"/>
                    <a:pt x="420" y="72"/>
                  </a:cubicBezTo>
                  <a:cubicBezTo>
                    <a:pt x="400" y="67"/>
                    <a:pt x="386" y="57"/>
                    <a:pt x="367" y="48"/>
                  </a:cubicBezTo>
                  <a:cubicBezTo>
                    <a:pt x="340" y="49"/>
                    <a:pt x="313" y="49"/>
                    <a:pt x="286" y="52"/>
                  </a:cubicBezTo>
                  <a:cubicBezTo>
                    <a:pt x="252" y="56"/>
                    <a:pt x="265" y="61"/>
                    <a:pt x="242" y="72"/>
                  </a:cubicBezTo>
                  <a:cubicBezTo>
                    <a:pt x="207" y="89"/>
                    <a:pt x="170" y="99"/>
                    <a:pt x="132" y="105"/>
                  </a:cubicBezTo>
                  <a:cubicBezTo>
                    <a:pt x="100" y="99"/>
                    <a:pt x="78" y="84"/>
                    <a:pt x="50" y="67"/>
                  </a:cubicBezTo>
                  <a:cubicBezTo>
                    <a:pt x="46" y="50"/>
                    <a:pt x="46" y="47"/>
                    <a:pt x="46" y="57"/>
                  </a:cubicBezTo>
                  <a:close/>
                </a:path>
              </a:pathLst>
            </a:cu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Freeform 22"/>
            <p:cNvSpPr>
              <a:spLocks/>
            </p:cNvSpPr>
            <p:nvPr/>
          </p:nvSpPr>
          <p:spPr bwMode="auto">
            <a:xfrm>
              <a:off x="4736" y="1837"/>
              <a:ext cx="162" cy="94"/>
            </a:xfrm>
            <a:custGeom>
              <a:avLst/>
              <a:gdLst/>
              <a:ahLst/>
              <a:cxnLst>
                <a:cxn ang="0">
                  <a:pos x="59" y="1"/>
                </a:cxn>
                <a:cxn ang="0">
                  <a:pos x="146" y="21"/>
                </a:cxn>
                <a:cxn ang="0">
                  <a:pos x="136" y="83"/>
                </a:cxn>
                <a:cxn ang="0">
                  <a:pos x="64" y="73"/>
                </a:cxn>
                <a:cxn ang="0">
                  <a:pos x="16" y="78"/>
                </a:cxn>
                <a:cxn ang="0">
                  <a:pos x="50" y="49"/>
                </a:cxn>
                <a:cxn ang="0">
                  <a:pos x="59" y="1"/>
                </a:cxn>
              </a:cxnLst>
              <a:rect l="0" t="0" r="r" b="b"/>
              <a:pathLst>
                <a:path w="162" h="94">
                  <a:moveTo>
                    <a:pt x="59" y="1"/>
                  </a:moveTo>
                  <a:cubicBezTo>
                    <a:pt x="103" y="5"/>
                    <a:pt x="115" y="0"/>
                    <a:pt x="146" y="21"/>
                  </a:cubicBezTo>
                  <a:cubicBezTo>
                    <a:pt x="153" y="47"/>
                    <a:pt x="162" y="65"/>
                    <a:pt x="136" y="83"/>
                  </a:cubicBezTo>
                  <a:cubicBezTo>
                    <a:pt x="102" y="74"/>
                    <a:pt x="105" y="69"/>
                    <a:pt x="64" y="73"/>
                  </a:cubicBezTo>
                  <a:cubicBezTo>
                    <a:pt x="48" y="84"/>
                    <a:pt x="41" y="94"/>
                    <a:pt x="16" y="78"/>
                  </a:cubicBezTo>
                  <a:cubicBezTo>
                    <a:pt x="0" y="67"/>
                    <a:pt x="47" y="50"/>
                    <a:pt x="50" y="49"/>
                  </a:cubicBezTo>
                  <a:cubicBezTo>
                    <a:pt x="60" y="33"/>
                    <a:pt x="68" y="19"/>
                    <a:pt x="59" y="1"/>
                  </a:cubicBezTo>
                  <a:close/>
                </a:path>
              </a:pathLst>
            </a:cu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" name="Freeform 23"/>
            <p:cNvSpPr>
              <a:spLocks/>
            </p:cNvSpPr>
            <p:nvPr/>
          </p:nvSpPr>
          <p:spPr bwMode="auto">
            <a:xfrm>
              <a:off x="4601" y="1958"/>
              <a:ext cx="350" cy="154"/>
            </a:xfrm>
            <a:custGeom>
              <a:avLst/>
              <a:gdLst/>
              <a:ahLst/>
              <a:cxnLst>
                <a:cxn ang="0">
                  <a:pos x="12" y="39"/>
                </a:cxn>
                <a:cxn ang="0">
                  <a:pos x="127" y="0"/>
                </a:cxn>
                <a:cxn ang="0">
                  <a:pos x="165" y="29"/>
                </a:cxn>
                <a:cxn ang="0">
                  <a:pos x="271" y="15"/>
                </a:cxn>
                <a:cxn ang="0">
                  <a:pos x="295" y="63"/>
                </a:cxn>
                <a:cxn ang="0">
                  <a:pos x="194" y="120"/>
                </a:cxn>
                <a:cxn ang="0">
                  <a:pos x="161" y="154"/>
                </a:cxn>
                <a:cxn ang="0">
                  <a:pos x="132" y="111"/>
                </a:cxn>
                <a:cxn ang="0">
                  <a:pos x="17" y="82"/>
                </a:cxn>
                <a:cxn ang="0">
                  <a:pos x="12" y="44"/>
                </a:cxn>
                <a:cxn ang="0">
                  <a:pos x="26" y="34"/>
                </a:cxn>
                <a:cxn ang="0">
                  <a:pos x="12" y="39"/>
                </a:cxn>
              </a:cxnLst>
              <a:rect l="0" t="0" r="r" b="b"/>
              <a:pathLst>
                <a:path w="350" h="154">
                  <a:moveTo>
                    <a:pt x="12" y="39"/>
                  </a:moveTo>
                  <a:cubicBezTo>
                    <a:pt x="55" y="32"/>
                    <a:pt x="87" y="14"/>
                    <a:pt x="127" y="0"/>
                  </a:cubicBezTo>
                  <a:cubicBezTo>
                    <a:pt x="145" y="7"/>
                    <a:pt x="154" y="12"/>
                    <a:pt x="165" y="29"/>
                  </a:cubicBezTo>
                  <a:cubicBezTo>
                    <a:pt x="205" y="26"/>
                    <a:pt x="235" y="28"/>
                    <a:pt x="271" y="15"/>
                  </a:cubicBezTo>
                  <a:cubicBezTo>
                    <a:pt x="249" y="45"/>
                    <a:pt x="260" y="56"/>
                    <a:pt x="295" y="63"/>
                  </a:cubicBezTo>
                  <a:cubicBezTo>
                    <a:pt x="350" y="118"/>
                    <a:pt x="218" y="117"/>
                    <a:pt x="194" y="120"/>
                  </a:cubicBezTo>
                  <a:cubicBezTo>
                    <a:pt x="180" y="135"/>
                    <a:pt x="180" y="147"/>
                    <a:pt x="161" y="154"/>
                  </a:cubicBezTo>
                  <a:cubicBezTo>
                    <a:pt x="124" y="148"/>
                    <a:pt x="125" y="146"/>
                    <a:pt x="132" y="111"/>
                  </a:cubicBezTo>
                  <a:cubicBezTo>
                    <a:pt x="116" y="64"/>
                    <a:pt x="63" y="84"/>
                    <a:pt x="17" y="82"/>
                  </a:cubicBezTo>
                  <a:cubicBezTo>
                    <a:pt x="6" y="67"/>
                    <a:pt x="0" y="65"/>
                    <a:pt x="12" y="44"/>
                  </a:cubicBezTo>
                  <a:cubicBezTo>
                    <a:pt x="15" y="39"/>
                    <a:pt x="26" y="40"/>
                    <a:pt x="26" y="34"/>
                  </a:cubicBezTo>
                  <a:cubicBezTo>
                    <a:pt x="26" y="29"/>
                    <a:pt x="17" y="37"/>
                    <a:pt x="12" y="39"/>
                  </a:cubicBezTo>
                  <a:close/>
                </a:path>
              </a:pathLst>
            </a:cu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" name="Freeform 24"/>
            <p:cNvSpPr>
              <a:spLocks/>
            </p:cNvSpPr>
            <p:nvPr/>
          </p:nvSpPr>
          <p:spPr bwMode="auto">
            <a:xfrm>
              <a:off x="5035" y="2026"/>
              <a:ext cx="146" cy="61"/>
            </a:xfrm>
            <a:custGeom>
              <a:avLst/>
              <a:gdLst/>
              <a:ahLst/>
              <a:cxnLst>
                <a:cxn ang="0">
                  <a:pos x="53" y="0"/>
                </a:cxn>
                <a:cxn ang="0">
                  <a:pos x="0" y="48"/>
                </a:cxn>
                <a:cxn ang="0">
                  <a:pos x="120" y="52"/>
                </a:cxn>
                <a:cxn ang="0">
                  <a:pos x="72" y="19"/>
                </a:cxn>
                <a:cxn ang="0">
                  <a:pos x="53" y="0"/>
                </a:cxn>
              </a:cxnLst>
              <a:rect l="0" t="0" r="r" b="b"/>
              <a:pathLst>
                <a:path w="146" h="61">
                  <a:moveTo>
                    <a:pt x="53" y="0"/>
                  </a:moveTo>
                  <a:cubicBezTo>
                    <a:pt x="28" y="7"/>
                    <a:pt x="14" y="27"/>
                    <a:pt x="0" y="48"/>
                  </a:cubicBezTo>
                  <a:cubicBezTo>
                    <a:pt x="50" y="61"/>
                    <a:pt x="37" y="57"/>
                    <a:pt x="120" y="52"/>
                  </a:cubicBezTo>
                  <a:cubicBezTo>
                    <a:pt x="146" y="15"/>
                    <a:pt x="107" y="22"/>
                    <a:pt x="72" y="19"/>
                  </a:cubicBezTo>
                  <a:cubicBezTo>
                    <a:pt x="56" y="8"/>
                    <a:pt x="32" y="9"/>
                    <a:pt x="53" y="0"/>
                  </a:cubicBezTo>
                  <a:close/>
                </a:path>
              </a:pathLst>
            </a:cu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8" name="Freeform 25"/>
            <p:cNvSpPr>
              <a:spLocks/>
            </p:cNvSpPr>
            <p:nvPr/>
          </p:nvSpPr>
          <p:spPr bwMode="auto">
            <a:xfrm>
              <a:off x="4235" y="1565"/>
              <a:ext cx="603" cy="230"/>
            </a:xfrm>
            <a:custGeom>
              <a:avLst/>
              <a:gdLst/>
              <a:ahLst/>
              <a:cxnLst>
                <a:cxn ang="0">
                  <a:pos x="603" y="168"/>
                </a:cxn>
                <a:cxn ang="0">
                  <a:pos x="450" y="134"/>
                </a:cxn>
                <a:cxn ang="0">
                  <a:pos x="339" y="110"/>
                </a:cxn>
                <a:cxn ang="0">
                  <a:pos x="229" y="96"/>
                </a:cxn>
                <a:cxn ang="0">
                  <a:pos x="210" y="57"/>
                </a:cxn>
                <a:cxn ang="0">
                  <a:pos x="162" y="33"/>
                </a:cxn>
                <a:cxn ang="0">
                  <a:pos x="27" y="0"/>
                </a:cxn>
                <a:cxn ang="0">
                  <a:pos x="3" y="19"/>
                </a:cxn>
                <a:cxn ang="0">
                  <a:pos x="18" y="29"/>
                </a:cxn>
                <a:cxn ang="0">
                  <a:pos x="51" y="53"/>
                </a:cxn>
                <a:cxn ang="0">
                  <a:pos x="75" y="77"/>
                </a:cxn>
                <a:cxn ang="0">
                  <a:pos x="123" y="91"/>
                </a:cxn>
                <a:cxn ang="0">
                  <a:pos x="138" y="101"/>
                </a:cxn>
                <a:cxn ang="0">
                  <a:pos x="152" y="105"/>
                </a:cxn>
                <a:cxn ang="0">
                  <a:pos x="258" y="158"/>
                </a:cxn>
                <a:cxn ang="0">
                  <a:pos x="359" y="187"/>
                </a:cxn>
                <a:cxn ang="0">
                  <a:pos x="450" y="230"/>
                </a:cxn>
                <a:cxn ang="0">
                  <a:pos x="493" y="192"/>
                </a:cxn>
                <a:cxn ang="0">
                  <a:pos x="507" y="187"/>
                </a:cxn>
                <a:cxn ang="0">
                  <a:pos x="536" y="168"/>
                </a:cxn>
                <a:cxn ang="0">
                  <a:pos x="575" y="173"/>
                </a:cxn>
                <a:cxn ang="0">
                  <a:pos x="594" y="187"/>
                </a:cxn>
                <a:cxn ang="0">
                  <a:pos x="603" y="168"/>
                </a:cxn>
              </a:cxnLst>
              <a:rect l="0" t="0" r="r" b="b"/>
              <a:pathLst>
                <a:path w="603" h="230">
                  <a:moveTo>
                    <a:pt x="603" y="168"/>
                  </a:moveTo>
                  <a:cubicBezTo>
                    <a:pt x="537" y="123"/>
                    <a:pt x="566" y="139"/>
                    <a:pt x="450" y="134"/>
                  </a:cubicBezTo>
                  <a:cubicBezTo>
                    <a:pt x="415" y="102"/>
                    <a:pt x="397" y="114"/>
                    <a:pt x="339" y="110"/>
                  </a:cubicBezTo>
                  <a:cubicBezTo>
                    <a:pt x="304" y="98"/>
                    <a:pt x="266" y="102"/>
                    <a:pt x="229" y="96"/>
                  </a:cubicBezTo>
                  <a:cubicBezTo>
                    <a:pt x="196" y="72"/>
                    <a:pt x="236" y="106"/>
                    <a:pt x="210" y="57"/>
                  </a:cubicBezTo>
                  <a:cubicBezTo>
                    <a:pt x="205" y="47"/>
                    <a:pt x="173" y="36"/>
                    <a:pt x="162" y="33"/>
                  </a:cubicBezTo>
                  <a:cubicBezTo>
                    <a:pt x="117" y="22"/>
                    <a:pt x="71" y="15"/>
                    <a:pt x="27" y="0"/>
                  </a:cubicBezTo>
                  <a:cubicBezTo>
                    <a:pt x="21" y="2"/>
                    <a:pt x="0" y="6"/>
                    <a:pt x="3" y="19"/>
                  </a:cubicBezTo>
                  <a:cubicBezTo>
                    <a:pt x="4" y="25"/>
                    <a:pt x="13" y="26"/>
                    <a:pt x="18" y="29"/>
                  </a:cubicBezTo>
                  <a:cubicBezTo>
                    <a:pt x="29" y="37"/>
                    <a:pt x="40" y="45"/>
                    <a:pt x="51" y="53"/>
                  </a:cubicBezTo>
                  <a:cubicBezTo>
                    <a:pt x="75" y="70"/>
                    <a:pt x="46" y="65"/>
                    <a:pt x="75" y="77"/>
                  </a:cubicBezTo>
                  <a:cubicBezTo>
                    <a:pt x="90" y="83"/>
                    <a:pt x="107" y="85"/>
                    <a:pt x="123" y="91"/>
                  </a:cubicBezTo>
                  <a:cubicBezTo>
                    <a:pt x="129" y="93"/>
                    <a:pt x="133" y="98"/>
                    <a:pt x="138" y="101"/>
                  </a:cubicBezTo>
                  <a:cubicBezTo>
                    <a:pt x="142" y="103"/>
                    <a:pt x="147" y="104"/>
                    <a:pt x="152" y="105"/>
                  </a:cubicBezTo>
                  <a:cubicBezTo>
                    <a:pt x="181" y="144"/>
                    <a:pt x="215" y="140"/>
                    <a:pt x="258" y="158"/>
                  </a:cubicBezTo>
                  <a:cubicBezTo>
                    <a:pt x="307" y="179"/>
                    <a:pt x="303" y="181"/>
                    <a:pt x="359" y="187"/>
                  </a:cubicBezTo>
                  <a:cubicBezTo>
                    <a:pt x="400" y="228"/>
                    <a:pt x="378" y="223"/>
                    <a:pt x="450" y="230"/>
                  </a:cubicBezTo>
                  <a:cubicBezTo>
                    <a:pt x="507" y="220"/>
                    <a:pt x="470" y="221"/>
                    <a:pt x="493" y="192"/>
                  </a:cubicBezTo>
                  <a:cubicBezTo>
                    <a:pt x="496" y="188"/>
                    <a:pt x="503" y="189"/>
                    <a:pt x="507" y="187"/>
                  </a:cubicBezTo>
                  <a:cubicBezTo>
                    <a:pt x="517" y="181"/>
                    <a:pt x="536" y="168"/>
                    <a:pt x="536" y="168"/>
                  </a:cubicBezTo>
                  <a:cubicBezTo>
                    <a:pt x="549" y="170"/>
                    <a:pt x="563" y="169"/>
                    <a:pt x="575" y="173"/>
                  </a:cubicBezTo>
                  <a:cubicBezTo>
                    <a:pt x="582" y="175"/>
                    <a:pt x="586" y="188"/>
                    <a:pt x="594" y="187"/>
                  </a:cubicBezTo>
                  <a:cubicBezTo>
                    <a:pt x="601" y="186"/>
                    <a:pt x="600" y="174"/>
                    <a:pt x="603" y="168"/>
                  </a:cubicBezTo>
                  <a:close/>
                </a:path>
              </a:pathLst>
            </a:cu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Freeform 26"/>
            <p:cNvSpPr>
              <a:spLocks/>
            </p:cNvSpPr>
            <p:nvPr/>
          </p:nvSpPr>
          <p:spPr bwMode="auto">
            <a:xfrm>
              <a:off x="4305" y="1494"/>
              <a:ext cx="130" cy="90"/>
            </a:xfrm>
            <a:custGeom>
              <a:avLst/>
              <a:gdLst/>
              <a:ahLst/>
              <a:cxnLst>
                <a:cxn ang="0">
                  <a:pos x="130" y="80"/>
                </a:cxn>
                <a:cxn ang="0">
                  <a:pos x="92" y="32"/>
                </a:cxn>
                <a:cxn ang="0">
                  <a:pos x="49" y="28"/>
                </a:cxn>
                <a:cxn ang="0">
                  <a:pos x="1" y="8"/>
                </a:cxn>
                <a:cxn ang="0">
                  <a:pos x="5" y="32"/>
                </a:cxn>
                <a:cxn ang="0">
                  <a:pos x="77" y="71"/>
                </a:cxn>
                <a:cxn ang="0">
                  <a:pos x="121" y="90"/>
                </a:cxn>
                <a:cxn ang="0">
                  <a:pos x="130" y="80"/>
                </a:cxn>
              </a:cxnLst>
              <a:rect l="0" t="0" r="r" b="b"/>
              <a:pathLst>
                <a:path w="130" h="90">
                  <a:moveTo>
                    <a:pt x="130" y="80"/>
                  </a:moveTo>
                  <a:cubicBezTo>
                    <a:pt x="97" y="71"/>
                    <a:pt x="118" y="41"/>
                    <a:pt x="92" y="32"/>
                  </a:cubicBezTo>
                  <a:cubicBezTo>
                    <a:pt x="78" y="27"/>
                    <a:pt x="63" y="29"/>
                    <a:pt x="49" y="28"/>
                  </a:cubicBezTo>
                  <a:cubicBezTo>
                    <a:pt x="35" y="0"/>
                    <a:pt x="31" y="3"/>
                    <a:pt x="1" y="8"/>
                  </a:cubicBezTo>
                  <a:cubicBezTo>
                    <a:pt x="2" y="16"/>
                    <a:pt x="0" y="26"/>
                    <a:pt x="5" y="32"/>
                  </a:cubicBezTo>
                  <a:cubicBezTo>
                    <a:pt x="18" y="50"/>
                    <a:pt x="58" y="64"/>
                    <a:pt x="77" y="71"/>
                  </a:cubicBezTo>
                  <a:cubicBezTo>
                    <a:pt x="92" y="76"/>
                    <a:pt x="121" y="90"/>
                    <a:pt x="121" y="90"/>
                  </a:cubicBezTo>
                  <a:cubicBezTo>
                    <a:pt x="126" y="74"/>
                    <a:pt x="121" y="73"/>
                    <a:pt x="130" y="80"/>
                  </a:cubicBezTo>
                  <a:close/>
                </a:path>
              </a:pathLst>
            </a:cu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Freeform 27"/>
            <p:cNvSpPr>
              <a:spLocks/>
            </p:cNvSpPr>
            <p:nvPr/>
          </p:nvSpPr>
          <p:spPr bwMode="auto">
            <a:xfrm>
              <a:off x="4022" y="1468"/>
              <a:ext cx="159" cy="94"/>
            </a:xfrm>
            <a:custGeom>
              <a:avLst/>
              <a:gdLst/>
              <a:ahLst/>
              <a:cxnLst>
                <a:cxn ang="0">
                  <a:pos x="154" y="49"/>
                </a:cxn>
                <a:cxn ang="0">
                  <a:pos x="82" y="25"/>
                </a:cxn>
                <a:cxn ang="0">
                  <a:pos x="34" y="6"/>
                </a:cxn>
                <a:cxn ang="0">
                  <a:pos x="0" y="39"/>
                </a:cxn>
                <a:cxn ang="0">
                  <a:pos x="20" y="92"/>
                </a:cxn>
                <a:cxn ang="0">
                  <a:pos x="82" y="78"/>
                </a:cxn>
                <a:cxn ang="0">
                  <a:pos x="159" y="78"/>
                </a:cxn>
                <a:cxn ang="0">
                  <a:pos x="154" y="49"/>
                </a:cxn>
              </a:cxnLst>
              <a:rect l="0" t="0" r="r" b="b"/>
              <a:pathLst>
                <a:path w="159" h="94">
                  <a:moveTo>
                    <a:pt x="154" y="49"/>
                  </a:moveTo>
                  <a:cubicBezTo>
                    <a:pt x="130" y="41"/>
                    <a:pt x="106" y="33"/>
                    <a:pt x="82" y="25"/>
                  </a:cubicBezTo>
                  <a:cubicBezTo>
                    <a:pt x="66" y="1"/>
                    <a:pt x="63" y="0"/>
                    <a:pt x="34" y="6"/>
                  </a:cubicBezTo>
                  <a:cubicBezTo>
                    <a:pt x="1" y="28"/>
                    <a:pt x="9" y="14"/>
                    <a:pt x="0" y="39"/>
                  </a:cubicBezTo>
                  <a:cubicBezTo>
                    <a:pt x="7" y="59"/>
                    <a:pt x="15" y="70"/>
                    <a:pt x="20" y="92"/>
                  </a:cubicBezTo>
                  <a:cubicBezTo>
                    <a:pt x="43" y="89"/>
                    <a:pt x="60" y="84"/>
                    <a:pt x="82" y="78"/>
                  </a:cubicBezTo>
                  <a:cubicBezTo>
                    <a:pt x="107" y="94"/>
                    <a:pt x="132" y="85"/>
                    <a:pt x="159" y="78"/>
                  </a:cubicBezTo>
                  <a:cubicBezTo>
                    <a:pt x="154" y="52"/>
                    <a:pt x="154" y="62"/>
                    <a:pt x="154" y="49"/>
                  </a:cubicBezTo>
                  <a:close/>
                </a:path>
              </a:pathLst>
            </a:cu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Freeform 28"/>
            <p:cNvSpPr>
              <a:spLocks/>
            </p:cNvSpPr>
            <p:nvPr/>
          </p:nvSpPr>
          <p:spPr bwMode="auto">
            <a:xfrm>
              <a:off x="3488" y="1270"/>
              <a:ext cx="482" cy="273"/>
            </a:xfrm>
            <a:custGeom>
              <a:avLst/>
              <a:gdLst/>
              <a:ahLst/>
              <a:cxnLst>
                <a:cxn ang="0">
                  <a:pos x="482" y="228"/>
                </a:cxn>
                <a:cxn ang="0">
                  <a:pos x="434" y="208"/>
                </a:cxn>
                <a:cxn ang="0">
                  <a:pos x="347" y="132"/>
                </a:cxn>
                <a:cxn ang="0">
                  <a:pos x="290" y="108"/>
                </a:cxn>
                <a:cxn ang="0">
                  <a:pos x="146" y="69"/>
                </a:cxn>
                <a:cxn ang="0">
                  <a:pos x="88" y="36"/>
                </a:cxn>
                <a:cxn ang="0">
                  <a:pos x="30" y="2"/>
                </a:cxn>
                <a:cxn ang="0">
                  <a:pos x="6" y="7"/>
                </a:cxn>
                <a:cxn ang="0">
                  <a:pos x="30" y="64"/>
                </a:cxn>
                <a:cxn ang="0">
                  <a:pos x="112" y="88"/>
                </a:cxn>
                <a:cxn ang="0">
                  <a:pos x="126" y="98"/>
                </a:cxn>
                <a:cxn ang="0">
                  <a:pos x="136" y="112"/>
                </a:cxn>
                <a:cxn ang="0">
                  <a:pos x="237" y="151"/>
                </a:cxn>
                <a:cxn ang="0">
                  <a:pos x="285" y="218"/>
                </a:cxn>
                <a:cxn ang="0">
                  <a:pos x="299" y="247"/>
                </a:cxn>
                <a:cxn ang="0">
                  <a:pos x="400" y="252"/>
                </a:cxn>
                <a:cxn ang="0">
                  <a:pos x="434" y="266"/>
                </a:cxn>
                <a:cxn ang="0">
                  <a:pos x="482" y="228"/>
                </a:cxn>
              </a:cxnLst>
              <a:rect l="0" t="0" r="r" b="b"/>
              <a:pathLst>
                <a:path w="482" h="273">
                  <a:moveTo>
                    <a:pt x="482" y="228"/>
                  </a:moveTo>
                  <a:cubicBezTo>
                    <a:pt x="463" y="223"/>
                    <a:pt x="452" y="214"/>
                    <a:pt x="434" y="208"/>
                  </a:cubicBezTo>
                  <a:cubicBezTo>
                    <a:pt x="409" y="173"/>
                    <a:pt x="381" y="155"/>
                    <a:pt x="347" y="132"/>
                  </a:cubicBezTo>
                  <a:cubicBezTo>
                    <a:pt x="330" y="121"/>
                    <a:pt x="290" y="108"/>
                    <a:pt x="290" y="108"/>
                  </a:cubicBezTo>
                  <a:cubicBezTo>
                    <a:pt x="246" y="78"/>
                    <a:pt x="198" y="83"/>
                    <a:pt x="146" y="69"/>
                  </a:cubicBezTo>
                  <a:cubicBezTo>
                    <a:pt x="130" y="54"/>
                    <a:pt x="110" y="42"/>
                    <a:pt x="88" y="36"/>
                  </a:cubicBezTo>
                  <a:cubicBezTo>
                    <a:pt x="74" y="14"/>
                    <a:pt x="53" y="13"/>
                    <a:pt x="30" y="2"/>
                  </a:cubicBezTo>
                  <a:cubicBezTo>
                    <a:pt x="22" y="4"/>
                    <a:pt x="10" y="0"/>
                    <a:pt x="6" y="7"/>
                  </a:cubicBezTo>
                  <a:cubicBezTo>
                    <a:pt x="0" y="18"/>
                    <a:pt x="19" y="57"/>
                    <a:pt x="30" y="64"/>
                  </a:cubicBezTo>
                  <a:cubicBezTo>
                    <a:pt x="52" y="78"/>
                    <a:pt x="87" y="81"/>
                    <a:pt x="112" y="88"/>
                  </a:cubicBezTo>
                  <a:cubicBezTo>
                    <a:pt x="117" y="91"/>
                    <a:pt x="122" y="94"/>
                    <a:pt x="126" y="98"/>
                  </a:cubicBezTo>
                  <a:cubicBezTo>
                    <a:pt x="130" y="102"/>
                    <a:pt x="132" y="108"/>
                    <a:pt x="136" y="112"/>
                  </a:cubicBezTo>
                  <a:cubicBezTo>
                    <a:pt x="167" y="139"/>
                    <a:pt x="197" y="146"/>
                    <a:pt x="237" y="151"/>
                  </a:cubicBezTo>
                  <a:cubicBezTo>
                    <a:pt x="265" y="169"/>
                    <a:pt x="274" y="186"/>
                    <a:pt x="285" y="218"/>
                  </a:cubicBezTo>
                  <a:cubicBezTo>
                    <a:pt x="286" y="222"/>
                    <a:pt x="294" y="246"/>
                    <a:pt x="299" y="247"/>
                  </a:cubicBezTo>
                  <a:cubicBezTo>
                    <a:pt x="332" y="253"/>
                    <a:pt x="366" y="250"/>
                    <a:pt x="400" y="252"/>
                  </a:cubicBezTo>
                  <a:cubicBezTo>
                    <a:pt x="407" y="272"/>
                    <a:pt x="414" y="273"/>
                    <a:pt x="434" y="266"/>
                  </a:cubicBezTo>
                  <a:cubicBezTo>
                    <a:pt x="454" y="252"/>
                    <a:pt x="482" y="256"/>
                    <a:pt x="482" y="228"/>
                  </a:cubicBezTo>
                  <a:close/>
                </a:path>
              </a:pathLst>
            </a:cu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Freeform 29"/>
            <p:cNvSpPr>
              <a:spLocks/>
            </p:cNvSpPr>
            <p:nvPr/>
          </p:nvSpPr>
          <p:spPr bwMode="auto">
            <a:xfrm>
              <a:off x="3313" y="1579"/>
              <a:ext cx="295" cy="151"/>
            </a:xfrm>
            <a:custGeom>
              <a:avLst/>
              <a:gdLst/>
              <a:ahLst/>
              <a:cxnLst>
                <a:cxn ang="0">
                  <a:pos x="277" y="101"/>
                </a:cxn>
                <a:cxn ang="0">
                  <a:pos x="258" y="82"/>
                </a:cxn>
                <a:cxn ang="0">
                  <a:pos x="249" y="67"/>
                </a:cxn>
                <a:cxn ang="0">
                  <a:pos x="186" y="43"/>
                </a:cxn>
                <a:cxn ang="0">
                  <a:pos x="177" y="15"/>
                </a:cxn>
                <a:cxn ang="0">
                  <a:pos x="148" y="5"/>
                </a:cxn>
                <a:cxn ang="0">
                  <a:pos x="133" y="0"/>
                </a:cxn>
                <a:cxn ang="0">
                  <a:pos x="28" y="15"/>
                </a:cxn>
                <a:cxn ang="0">
                  <a:pos x="66" y="67"/>
                </a:cxn>
                <a:cxn ang="0">
                  <a:pos x="157" y="125"/>
                </a:cxn>
                <a:cxn ang="0">
                  <a:pos x="186" y="115"/>
                </a:cxn>
                <a:cxn ang="0">
                  <a:pos x="253" y="149"/>
                </a:cxn>
                <a:cxn ang="0">
                  <a:pos x="277" y="101"/>
                </a:cxn>
              </a:cxnLst>
              <a:rect l="0" t="0" r="r" b="b"/>
              <a:pathLst>
                <a:path w="295" h="151">
                  <a:moveTo>
                    <a:pt x="277" y="101"/>
                  </a:moveTo>
                  <a:cubicBezTo>
                    <a:pt x="268" y="70"/>
                    <a:pt x="281" y="101"/>
                    <a:pt x="258" y="82"/>
                  </a:cubicBezTo>
                  <a:cubicBezTo>
                    <a:pt x="254" y="78"/>
                    <a:pt x="254" y="70"/>
                    <a:pt x="249" y="67"/>
                  </a:cubicBezTo>
                  <a:cubicBezTo>
                    <a:pt x="240" y="61"/>
                    <a:pt x="198" y="47"/>
                    <a:pt x="186" y="43"/>
                  </a:cubicBezTo>
                  <a:cubicBezTo>
                    <a:pt x="183" y="34"/>
                    <a:pt x="185" y="21"/>
                    <a:pt x="177" y="15"/>
                  </a:cubicBezTo>
                  <a:cubicBezTo>
                    <a:pt x="169" y="9"/>
                    <a:pt x="158" y="8"/>
                    <a:pt x="148" y="5"/>
                  </a:cubicBezTo>
                  <a:cubicBezTo>
                    <a:pt x="143" y="3"/>
                    <a:pt x="133" y="0"/>
                    <a:pt x="133" y="0"/>
                  </a:cubicBezTo>
                  <a:cubicBezTo>
                    <a:pt x="96" y="8"/>
                    <a:pt x="69" y="12"/>
                    <a:pt x="28" y="15"/>
                  </a:cubicBezTo>
                  <a:cubicBezTo>
                    <a:pt x="0" y="55"/>
                    <a:pt x="41" y="51"/>
                    <a:pt x="66" y="67"/>
                  </a:cubicBezTo>
                  <a:cubicBezTo>
                    <a:pt x="57" y="151"/>
                    <a:pt x="54" y="131"/>
                    <a:pt x="157" y="125"/>
                  </a:cubicBezTo>
                  <a:cubicBezTo>
                    <a:pt x="167" y="122"/>
                    <a:pt x="177" y="109"/>
                    <a:pt x="186" y="115"/>
                  </a:cubicBezTo>
                  <a:cubicBezTo>
                    <a:pt x="207" y="129"/>
                    <a:pt x="229" y="140"/>
                    <a:pt x="253" y="149"/>
                  </a:cubicBezTo>
                  <a:cubicBezTo>
                    <a:pt x="280" y="142"/>
                    <a:pt x="295" y="126"/>
                    <a:pt x="277" y="101"/>
                  </a:cubicBezTo>
                  <a:close/>
                </a:path>
              </a:pathLst>
            </a:cu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" name="Freeform 30"/>
            <p:cNvSpPr>
              <a:spLocks/>
            </p:cNvSpPr>
            <p:nvPr/>
          </p:nvSpPr>
          <p:spPr bwMode="auto">
            <a:xfrm>
              <a:off x="3151" y="1104"/>
              <a:ext cx="313" cy="135"/>
            </a:xfrm>
            <a:custGeom>
              <a:avLst/>
              <a:gdLst/>
              <a:ahLst/>
              <a:cxnLst>
                <a:cxn ang="0">
                  <a:pos x="310" y="43"/>
                </a:cxn>
                <a:cxn ang="0">
                  <a:pos x="257" y="0"/>
                </a:cxn>
                <a:cxn ang="0">
                  <a:pos x="132" y="14"/>
                </a:cxn>
                <a:cxn ang="0">
                  <a:pos x="89" y="62"/>
                </a:cxn>
                <a:cxn ang="0">
                  <a:pos x="46" y="77"/>
                </a:cxn>
                <a:cxn ang="0">
                  <a:pos x="12" y="86"/>
                </a:cxn>
                <a:cxn ang="0">
                  <a:pos x="51" y="134"/>
                </a:cxn>
                <a:cxn ang="0">
                  <a:pos x="99" y="130"/>
                </a:cxn>
                <a:cxn ang="0">
                  <a:pos x="127" y="86"/>
                </a:cxn>
                <a:cxn ang="0">
                  <a:pos x="185" y="58"/>
                </a:cxn>
                <a:cxn ang="0">
                  <a:pos x="262" y="62"/>
                </a:cxn>
                <a:cxn ang="0">
                  <a:pos x="291" y="72"/>
                </a:cxn>
                <a:cxn ang="0">
                  <a:pos x="310" y="43"/>
                </a:cxn>
              </a:cxnLst>
              <a:rect l="0" t="0" r="r" b="b"/>
              <a:pathLst>
                <a:path w="313" h="135">
                  <a:moveTo>
                    <a:pt x="310" y="43"/>
                  </a:moveTo>
                  <a:cubicBezTo>
                    <a:pt x="296" y="23"/>
                    <a:pt x="277" y="14"/>
                    <a:pt x="257" y="0"/>
                  </a:cubicBezTo>
                  <a:cubicBezTo>
                    <a:pt x="183" y="4"/>
                    <a:pt x="181" y="1"/>
                    <a:pt x="132" y="14"/>
                  </a:cubicBezTo>
                  <a:cubicBezTo>
                    <a:pt x="115" y="26"/>
                    <a:pt x="106" y="51"/>
                    <a:pt x="89" y="62"/>
                  </a:cubicBezTo>
                  <a:cubicBezTo>
                    <a:pt x="76" y="70"/>
                    <a:pt x="61" y="73"/>
                    <a:pt x="46" y="77"/>
                  </a:cubicBezTo>
                  <a:cubicBezTo>
                    <a:pt x="35" y="80"/>
                    <a:pt x="12" y="86"/>
                    <a:pt x="12" y="86"/>
                  </a:cubicBezTo>
                  <a:cubicBezTo>
                    <a:pt x="0" y="121"/>
                    <a:pt x="20" y="129"/>
                    <a:pt x="51" y="134"/>
                  </a:cubicBezTo>
                  <a:cubicBezTo>
                    <a:pt x="67" y="133"/>
                    <a:pt x="84" y="135"/>
                    <a:pt x="99" y="130"/>
                  </a:cubicBezTo>
                  <a:cubicBezTo>
                    <a:pt x="108" y="127"/>
                    <a:pt x="120" y="93"/>
                    <a:pt x="127" y="86"/>
                  </a:cubicBezTo>
                  <a:cubicBezTo>
                    <a:pt x="139" y="74"/>
                    <a:pt x="169" y="63"/>
                    <a:pt x="185" y="58"/>
                  </a:cubicBezTo>
                  <a:cubicBezTo>
                    <a:pt x="211" y="59"/>
                    <a:pt x="237" y="59"/>
                    <a:pt x="262" y="62"/>
                  </a:cubicBezTo>
                  <a:cubicBezTo>
                    <a:pt x="272" y="63"/>
                    <a:pt x="291" y="72"/>
                    <a:pt x="291" y="72"/>
                  </a:cubicBezTo>
                  <a:cubicBezTo>
                    <a:pt x="313" y="64"/>
                    <a:pt x="304" y="72"/>
                    <a:pt x="310" y="43"/>
                  </a:cubicBezTo>
                  <a:close/>
                </a:path>
              </a:pathLst>
            </a:cu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Freeform 31"/>
            <p:cNvSpPr>
              <a:spLocks/>
            </p:cNvSpPr>
            <p:nvPr/>
          </p:nvSpPr>
          <p:spPr bwMode="auto">
            <a:xfrm>
              <a:off x="2835" y="1258"/>
              <a:ext cx="141" cy="115"/>
            </a:xfrm>
            <a:custGeom>
              <a:avLst/>
              <a:gdLst/>
              <a:ahLst/>
              <a:cxnLst>
                <a:cxn ang="0">
                  <a:pos x="131" y="43"/>
                </a:cxn>
                <a:cxn ang="0">
                  <a:pos x="50" y="0"/>
                </a:cxn>
                <a:cxn ang="0">
                  <a:pos x="26" y="48"/>
                </a:cxn>
                <a:cxn ang="0">
                  <a:pos x="55" y="52"/>
                </a:cxn>
                <a:cxn ang="0">
                  <a:pos x="93" y="105"/>
                </a:cxn>
                <a:cxn ang="0">
                  <a:pos x="122" y="115"/>
                </a:cxn>
                <a:cxn ang="0">
                  <a:pos x="141" y="91"/>
                </a:cxn>
                <a:cxn ang="0">
                  <a:pos x="136" y="57"/>
                </a:cxn>
                <a:cxn ang="0">
                  <a:pos x="131" y="43"/>
                </a:cxn>
              </a:cxnLst>
              <a:rect l="0" t="0" r="r" b="b"/>
              <a:pathLst>
                <a:path w="141" h="115">
                  <a:moveTo>
                    <a:pt x="131" y="43"/>
                  </a:moveTo>
                  <a:cubicBezTo>
                    <a:pt x="96" y="36"/>
                    <a:pt x="84" y="10"/>
                    <a:pt x="50" y="0"/>
                  </a:cubicBezTo>
                  <a:cubicBezTo>
                    <a:pt x="38" y="6"/>
                    <a:pt x="0" y="27"/>
                    <a:pt x="26" y="48"/>
                  </a:cubicBezTo>
                  <a:cubicBezTo>
                    <a:pt x="34" y="54"/>
                    <a:pt x="45" y="51"/>
                    <a:pt x="55" y="52"/>
                  </a:cubicBezTo>
                  <a:cubicBezTo>
                    <a:pt x="61" y="76"/>
                    <a:pt x="69" y="94"/>
                    <a:pt x="93" y="105"/>
                  </a:cubicBezTo>
                  <a:cubicBezTo>
                    <a:pt x="102" y="109"/>
                    <a:pt x="122" y="115"/>
                    <a:pt x="122" y="115"/>
                  </a:cubicBezTo>
                  <a:cubicBezTo>
                    <a:pt x="132" y="108"/>
                    <a:pt x="141" y="105"/>
                    <a:pt x="141" y="91"/>
                  </a:cubicBezTo>
                  <a:cubicBezTo>
                    <a:pt x="141" y="80"/>
                    <a:pt x="138" y="68"/>
                    <a:pt x="136" y="57"/>
                  </a:cubicBezTo>
                  <a:cubicBezTo>
                    <a:pt x="135" y="52"/>
                    <a:pt x="131" y="43"/>
                    <a:pt x="131" y="43"/>
                  </a:cubicBezTo>
                  <a:close/>
                </a:path>
              </a:pathLst>
            </a:cu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Freeform 32"/>
            <p:cNvSpPr>
              <a:spLocks/>
            </p:cNvSpPr>
            <p:nvPr/>
          </p:nvSpPr>
          <p:spPr bwMode="auto">
            <a:xfrm>
              <a:off x="2203" y="875"/>
              <a:ext cx="283" cy="111"/>
            </a:xfrm>
            <a:custGeom>
              <a:avLst/>
              <a:gdLst/>
              <a:ahLst/>
              <a:cxnLst>
                <a:cxn ang="0">
                  <a:pos x="245" y="51"/>
                </a:cxn>
                <a:cxn ang="0">
                  <a:pos x="125" y="56"/>
                </a:cxn>
                <a:cxn ang="0">
                  <a:pos x="72" y="47"/>
                </a:cxn>
                <a:cxn ang="0">
                  <a:pos x="0" y="71"/>
                </a:cxn>
                <a:cxn ang="0">
                  <a:pos x="216" y="109"/>
                </a:cxn>
                <a:cxn ang="0">
                  <a:pos x="259" y="61"/>
                </a:cxn>
                <a:cxn ang="0">
                  <a:pos x="245" y="51"/>
                </a:cxn>
              </a:cxnLst>
              <a:rect l="0" t="0" r="r" b="b"/>
              <a:pathLst>
                <a:path w="283" h="111">
                  <a:moveTo>
                    <a:pt x="245" y="51"/>
                  </a:moveTo>
                  <a:cubicBezTo>
                    <a:pt x="208" y="77"/>
                    <a:pt x="167" y="62"/>
                    <a:pt x="125" y="56"/>
                  </a:cubicBezTo>
                  <a:cubicBezTo>
                    <a:pt x="102" y="62"/>
                    <a:pt x="92" y="59"/>
                    <a:pt x="72" y="47"/>
                  </a:cubicBezTo>
                  <a:cubicBezTo>
                    <a:pt x="56" y="0"/>
                    <a:pt x="15" y="49"/>
                    <a:pt x="0" y="71"/>
                  </a:cubicBezTo>
                  <a:cubicBezTo>
                    <a:pt x="67" y="111"/>
                    <a:pt x="139" y="106"/>
                    <a:pt x="216" y="109"/>
                  </a:cubicBezTo>
                  <a:cubicBezTo>
                    <a:pt x="244" y="105"/>
                    <a:pt x="283" y="104"/>
                    <a:pt x="259" y="61"/>
                  </a:cubicBezTo>
                  <a:cubicBezTo>
                    <a:pt x="243" y="33"/>
                    <a:pt x="245" y="68"/>
                    <a:pt x="245" y="51"/>
                  </a:cubicBezTo>
                  <a:close/>
                </a:path>
              </a:pathLst>
            </a:cu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33"/>
            <p:cNvSpPr>
              <a:spLocks/>
            </p:cNvSpPr>
            <p:nvPr/>
          </p:nvSpPr>
          <p:spPr bwMode="auto">
            <a:xfrm>
              <a:off x="2014" y="1085"/>
              <a:ext cx="278" cy="117"/>
            </a:xfrm>
            <a:custGeom>
              <a:avLst/>
              <a:gdLst/>
              <a:ahLst/>
              <a:cxnLst>
                <a:cxn ang="0">
                  <a:pos x="261" y="67"/>
                </a:cxn>
                <a:cxn ang="0">
                  <a:pos x="194" y="57"/>
                </a:cxn>
                <a:cxn ang="0">
                  <a:pos x="136" y="62"/>
                </a:cxn>
                <a:cxn ang="0">
                  <a:pos x="40" y="0"/>
                </a:cxn>
                <a:cxn ang="0">
                  <a:pos x="31" y="29"/>
                </a:cxn>
                <a:cxn ang="0">
                  <a:pos x="69" y="33"/>
                </a:cxn>
                <a:cxn ang="0">
                  <a:pos x="127" y="81"/>
                </a:cxn>
                <a:cxn ang="0">
                  <a:pos x="184" y="101"/>
                </a:cxn>
                <a:cxn ang="0">
                  <a:pos x="252" y="110"/>
                </a:cxn>
                <a:cxn ang="0">
                  <a:pos x="261" y="67"/>
                </a:cxn>
              </a:cxnLst>
              <a:rect l="0" t="0" r="r" b="b"/>
              <a:pathLst>
                <a:path w="278" h="117">
                  <a:moveTo>
                    <a:pt x="261" y="67"/>
                  </a:moveTo>
                  <a:cubicBezTo>
                    <a:pt x="226" y="72"/>
                    <a:pt x="220" y="76"/>
                    <a:pt x="194" y="57"/>
                  </a:cubicBezTo>
                  <a:cubicBezTo>
                    <a:pt x="171" y="61"/>
                    <a:pt x="157" y="69"/>
                    <a:pt x="136" y="62"/>
                  </a:cubicBezTo>
                  <a:cubicBezTo>
                    <a:pt x="123" y="16"/>
                    <a:pt x="84" y="8"/>
                    <a:pt x="40" y="0"/>
                  </a:cubicBezTo>
                  <a:cubicBezTo>
                    <a:pt x="33" y="2"/>
                    <a:pt x="0" y="9"/>
                    <a:pt x="31" y="29"/>
                  </a:cubicBezTo>
                  <a:cubicBezTo>
                    <a:pt x="42" y="36"/>
                    <a:pt x="56" y="32"/>
                    <a:pt x="69" y="33"/>
                  </a:cubicBezTo>
                  <a:cubicBezTo>
                    <a:pt x="83" y="54"/>
                    <a:pt x="104" y="70"/>
                    <a:pt x="127" y="81"/>
                  </a:cubicBezTo>
                  <a:cubicBezTo>
                    <a:pt x="149" y="104"/>
                    <a:pt x="151" y="106"/>
                    <a:pt x="184" y="101"/>
                  </a:cubicBezTo>
                  <a:cubicBezTo>
                    <a:pt x="221" y="107"/>
                    <a:pt x="212" y="117"/>
                    <a:pt x="252" y="110"/>
                  </a:cubicBezTo>
                  <a:cubicBezTo>
                    <a:pt x="273" y="103"/>
                    <a:pt x="278" y="84"/>
                    <a:pt x="261" y="67"/>
                  </a:cubicBezTo>
                  <a:close/>
                </a:path>
              </a:pathLst>
            </a:cu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Freeform 34"/>
            <p:cNvSpPr>
              <a:spLocks/>
            </p:cNvSpPr>
            <p:nvPr/>
          </p:nvSpPr>
          <p:spPr bwMode="auto">
            <a:xfrm>
              <a:off x="1836" y="1445"/>
              <a:ext cx="248" cy="173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74" y="38"/>
                </a:cxn>
                <a:cxn ang="0">
                  <a:pos x="113" y="72"/>
                </a:cxn>
                <a:cxn ang="0">
                  <a:pos x="228" y="125"/>
                </a:cxn>
                <a:cxn ang="0">
                  <a:pos x="242" y="173"/>
                </a:cxn>
                <a:cxn ang="0">
                  <a:pos x="146" y="134"/>
                </a:cxn>
                <a:cxn ang="0">
                  <a:pos x="103" y="115"/>
                </a:cxn>
                <a:cxn ang="0">
                  <a:pos x="17" y="57"/>
                </a:cxn>
                <a:cxn ang="0">
                  <a:pos x="12" y="14"/>
                </a:cxn>
                <a:cxn ang="0">
                  <a:pos x="26" y="9"/>
                </a:cxn>
                <a:cxn ang="0">
                  <a:pos x="17" y="0"/>
                </a:cxn>
              </a:cxnLst>
              <a:rect l="0" t="0" r="r" b="b"/>
              <a:pathLst>
                <a:path w="248" h="173">
                  <a:moveTo>
                    <a:pt x="17" y="0"/>
                  </a:moveTo>
                  <a:cubicBezTo>
                    <a:pt x="46" y="8"/>
                    <a:pt x="51" y="23"/>
                    <a:pt x="74" y="38"/>
                  </a:cubicBezTo>
                  <a:cubicBezTo>
                    <a:pt x="98" y="72"/>
                    <a:pt x="83" y="64"/>
                    <a:pt x="113" y="72"/>
                  </a:cubicBezTo>
                  <a:cubicBezTo>
                    <a:pt x="140" y="89"/>
                    <a:pt x="197" y="114"/>
                    <a:pt x="228" y="125"/>
                  </a:cubicBezTo>
                  <a:cubicBezTo>
                    <a:pt x="243" y="145"/>
                    <a:pt x="248" y="148"/>
                    <a:pt x="242" y="173"/>
                  </a:cubicBezTo>
                  <a:cubicBezTo>
                    <a:pt x="202" y="168"/>
                    <a:pt x="180" y="156"/>
                    <a:pt x="146" y="134"/>
                  </a:cubicBezTo>
                  <a:cubicBezTo>
                    <a:pt x="133" y="125"/>
                    <a:pt x="103" y="115"/>
                    <a:pt x="103" y="115"/>
                  </a:cubicBezTo>
                  <a:cubicBezTo>
                    <a:pt x="75" y="95"/>
                    <a:pt x="50" y="69"/>
                    <a:pt x="17" y="57"/>
                  </a:cubicBezTo>
                  <a:cubicBezTo>
                    <a:pt x="13" y="46"/>
                    <a:pt x="0" y="27"/>
                    <a:pt x="12" y="14"/>
                  </a:cubicBezTo>
                  <a:cubicBezTo>
                    <a:pt x="15" y="10"/>
                    <a:pt x="24" y="14"/>
                    <a:pt x="26" y="9"/>
                  </a:cubicBezTo>
                  <a:cubicBezTo>
                    <a:pt x="27" y="5"/>
                    <a:pt x="20" y="3"/>
                    <a:pt x="17" y="0"/>
                  </a:cubicBezTo>
                  <a:close/>
                </a:path>
              </a:pathLst>
            </a:cu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35"/>
            <p:cNvSpPr>
              <a:spLocks/>
            </p:cNvSpPr>
            <p:nvPr/>
          </p:nvSpPr>
          <p:spPr bwMode="auto">
            <a:xfrm>
              <a:off x="1272" y="1450"/>
              <a:ext cx="188" cy="10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" y="4"/>
                </a:cxn>
                <a:cxn ang="0">
                  <a:pos x="106" y="33"/>
                </a:cxn>
                <a:cxn ang="0">
                  <a:pos x="134" y="28"/>
                </a:cxn>
                <a:cxn ang="0">
                  <a:pos x="154" y="14"/>
                </a:cxn>
                <a:cxn ang="0">
                  <a:pos x="178" y="57"/>
                </a:cxn>
                <a:cxn ang="0">
                  <a:pos x="187" y="72"/>
                </a:cxn>
                <a:cxn ang="0">
                  <a:pos x="173" y="76"/>
                </a:cxn>
                <a:cxn ang="0">
                  <a:pos x="115" y="81"/>
                </a:cxn>
                <a:cxn ang="0">
                  <a:pos x="72" y="105"/>
                </a:cxn>
                <a:cxn ang="0">
                  <a:pos x="29" y="38"/>
                </a:cxn>
                <a:cxn ang="0">
                  <a:pos x="0" y="0"/>
                </a:cxn>
              </a:cxnLst>
              <a:rect l="0" t="0" r="r" b="b"/>
              <a:pathLst>
                <a:path w="188" h="105">
                  <a:moveTo>
                    <a:pt x="0" y="0"/>
                  </a:moveTo>
                  <a:cubicBezTo>
                    <a:pt x="16" y="1"/>
                    <a:pt x="32" y="0"/>
                    <a:pt x="48" y="4"/>
                  </a:cubicBezTo>
                  <a:cubicBezTo>
                    <a:pt x="67" y="8"/>
                    <a:pt x="87" y="27"/>
                    <a:pt x="106" y="33"/>
                  </a:cubicBezTo>
                  <a:cubicBezTo>
                    <a:pt x="115" y="31"/>
                    <a:pt x="126" y="34"/>
                    <a:pt x="134" y="28"/>
                  </a:cubicBezTo>
                  <a:cubicBezTo>
                    <a:pt x="159" y="10"/>
                    <a:pt x="118" y="2"/>
                    <a:pt x="154" y="14"/>
                  </a:cubicBezTo>
                  <a:cubicBezTo>
                    <a:pt x="159" y="37"/>
                    <a:pt x="158" y="45"/>
                    <a:pt x="178" y="57"/>
                  </a:cubicBezTo>
                  <a:cubicBezTo>
                    <a:pt x="181" y="62"/>
                    <a:pt x="188" y="66"/>
                    <a:pt x="187" y="72"/>
                  </a:cubicBezTo>
                  <a:cubicBezTo>
                    <a:pt x="186" y="77"/>
                    <a:pt x="178" y="75"/>
                    <a:pt x="173" y="76"/>
                  </a:cubicBezTo>
                  <a:cubicBezTo>
                    <a:pt x="154" y="78"/>
                    <a:pt x="134" y="79"/>
                    <a:pt x="115" y="81"/>
                  </a:cubicBezTo>
                  <a:cubicBezTo>
                    <a:pt x="101" y="91"/>
                    <a:pt x="88" y="99"/>
                    <a:pt x="72" y="105"/>
                  </a:cubicBezTo>
                  <a:cubicBezTo>
                    <a:pt x="62" y="77"/>
                    <a:pt x="50" y="59"/>
                    <a:pt x="29" y="38"/>
                  </a:cubicBezTo>
                  <a:cubicBezTo>
                    <a:pt x="17" y="26"/>
                    <a:pt x="13" y="11"/>
                    <a:pt x="0" y="0"/>
                  </a:cubicBezTo>
                  <a:close/>
                </a:path>
              </a:pathLst>
            </a:cu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36"/>
            <p:cNvSpPr>
              <a:spLocks/>
            </p:cNvSpPr>
            <p:nvPr/>
          </p:nvSpPr>
          <p:spPr bwMode="auto">
            <a:xfrm>
              <a:off x="1642" y="1205"/>
              <a:ext cx="268" cy="18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7" y="9"/>
                </a:cxn>
                <a:cxn ang="0">
                  <a:pos x="96" y="43"/>
                </a:cxn>
                <a:cxn ang="0">
                  <a:pos x="153" y="48"/>
                </a:cxn>
                <a:cxn ang="0">
                  <a:pos x="206" y="77"/>
                </a:cxn>
                <a:cxn ang="0">
                  <a:pos x="244" y="110"/>
                </a:cxn>
                <a:cxn ang="0">
                  <a:pos x="240" y="158"/>
                </a:cxn>
                <a:cxn ang="0">
                  <a:pos x="225" y="173"/>
                </a:cxn>
                <a:cxn ang="0">
                  <a:pos x="192" y="182"/>
                </a:cxn>
                <a:cxn ang="0">
                  <a:pos x="163" y="177"/>
                </a:cxn>
                <a:cxn ang="0">
                  <a:pos x="129" y="139"/>
                </a:cxn>
                <a:cxn ang="0">
                  <a:pos x="81" y="101"/>
                </a:cxn>
                <a:cxn ang="0">
                  <a:pos x="48" y="62"/>
                </a:cxn>
                <a:cxn ang="0">
                  <a:pos x="19" y="48"/>
                </a:cxn>
                <a:cxn ang="0">
                  <a:pos x="0" y="0"/>
                </a:cxn>
              </a:cxnLst>
              <a:rect l="0" t="0" r="r" b="b"/>
              <a:pathLst>
                <a:path w="268" h="182">
                  <a:moveTo>
                    <a:pt x="0" y="0"/>
                  </a:moveTo>
                  <a:cubicBezTo>
                    <a:pt x="19" y="3"/>
                    <a:pt x="38" y="4"/>
                    <a:pt x="57" y="9"/>
                  </a:cubicBezTo>
                  <a:cubicBezTo>
                    <a:pt x="77" y="14"/>
                    <a:pt x="76" y="39"/>
                    <a:pt x="96" y="43"/>
                  </a:cubicBezTo>
                  <a:cubicBezTo>
                    <a:pt x="115" y="47"/>
                    <a:pt x="134" y="46"/>
                    <a:pt x="153" y="48"/>
                  </a:cubicBezTo>
                  <a:cubicBezTo>
                    <a:pt x="170" y="71"/>
                    <a:pt x="177" y="72"/>
                    <a:pt x="206" y="77"/>
                  </a:cubicBezTo>
                  <a:cubicBezTo>
                    <a:pt x="222" y="87"/>
                    <a:pt x="228" y="100"/>
                    <a:pt x="244" y="110"/>
                  </a:cubicBezTo>
                  <a:cubicBezTo>
                    <a:pt x="257" y="130"/>
                    <a:pt x="268" y="148"/>
                    <a:pt x="240" y="158"/>
                  </a:cubicBezTo>
                  <a:cubicBezTo>
                    <a:pt x="235" y="163"/>
                    <a:pt x="231" y="170"/>
                    <a:pt x="225" y="173"/>
                  </a:cubicBezTo>
                  <a:cubicBezTo>
                    <a:pt x="215" y="178"/>
                    <a:pt x="192" y="182"/>
                    <a:pt x="192" y="182"/>
                  </a:cubicBezTo>
                  <a:cubicBezTo>
                    <a:pt x="182" y="180"/>
                    <a:pt x="172" y="181"/>
                    <a:pt x="163" y="177"/>
                  </a:cubicBezTo>
                  <a:cubicBezTo>
                    <a:pt x="151" y="171"/>
                    <a:pt x="142" y="148"/>
                    <a:pt x="129" y="139"/>
                  </a:cubicBezTo>
                  <a:cubicBezTo>
                    <a:pt x="120" y="114"/>
                    <a:pt x="101" y="114"/>
                    <a:pt x="81" y="101"/>
                  </a:cubicBezTo>
                  <a:cubicBezTo>
                    <a:pt x="64" y="90"/>
                    <a:pt x="62" y="74"/>
                    <a:pt x="48" y="62"/>
                  </a:cubicBezTo>
                  <a:cubicBezTo>
                    <a:pt x="40" y="55"/>
                    <a:pt x="28" y="54"/>
                    <a:pt x="19" y="48"/>
                  </a:cubicBezTo>
                  <a:cubicBezTo>
                    <a:pt x="8" y="31"/>
                    <a:pt x="4" y="20"/>
                    <a:pt x="0" y="0"/>
                  </a:cubicBezTo>
                  <a:close/>
                </a:path>
              </a:pathLst>
            </a:cu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37"/>
            <p:cNvSpPr>
              <a:spLocks/>
            </p:cNvSpPr>
            <p:nvPr/>
          </p:nvSpPr>
          <p:spPr bwMode="auto">
            <a:xfrm>
              <a:off x="1310" y="970"/>
              <a:ext cx="90" cy="73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82" y="19"/>
                </a:cxn>
                <a:cxn ang="0">
                  <a:pos x="58" y="48"/>
                </a:cxn>
                <a:cxn ang="0">
                  <a:pos x="0" y="43"/>
                </a:cxn>
                <a:cxn ang="0">
                  <a:pos x="15" y="0"/>
                </a:cxn>
              </a:cxnLst>
              <a:rect l="0" t="0" r="r" b="b"/>
              <a:pathLst>
                <a:path w="90" h="73">
                  <a:moveTo>
                    <a:pt x="15" y="0"/>
                  </a:moveTo>
                  <a:cubicBezTo>
                    <a:pt x="38" y="6"/>
                    <a:pt x="59" y="14"/>
                    <a:pt x="82" y="19"/>
                  </a:cubicBezTo>
                  <a:cubicBezTo>
                    <a:pt x="90" y="41"/>
                    <a:pt x="77" y="41"/>
                    <a:pt x="58" y="48"/>
                  </a:cubicBezTo>
                  <a:cubicBezTo>
                    <a:pt x="40" y="73"/>
                    <a:pt x="22" y="56"/>
                    <a:pt x="0" y="43"/>
                  </a:cubicBezTo>
                  <a:cubicBezTo>
                    <a:pt x="4" y="28"/>
                    <a:pt x="7" y="14"/>
                    <a:pt x="15" y="0"/>
                  </a:cubicBezTo>
                  <a:close/>
                </a:path>
              </a:pathLst>
            </a:cu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38"/>
            <p:cNvSpPr>
              <a:spLocks/>
            </p:cNvSpPr>
            <p:nvPr/>
          </p:nvSpPr>
          <p:spPr bwMode="auto">
            <a:xfrm>
              <a:off x="1435" y="964"/>
              <a:ext cx="235" cy="159"/>
            </a:xfrm>
            <a:custGeom>
              <a:avLst/>
              <a:gdLst/>
              <a:ahLst/>
              <a:cxnLst>
                <a:cxn ang="0">
                  <a:pos x="29" y="30"/>
                </a:cxn>
                <a:cxn ang="0">
                  <a:pos x="82" y="15"/>
                </a:cxn>
                <a:cxn ang="0">
                  <a:pos x="211" y="68"/>
                </a:cxn>
                <a:cxn ang="0">
                  <a:pos x="235" y="111"/>
                </a:cxn>
                <a:cxn ang="0">
                  <a:pos x="125" y="92"/>
                </a:cxn>
                <a:cxn ang="0">
                  <a:pos x="58" y="87"/>
                </a:cxn>
                <a:cxn ang="0">
                  <a:pos x="29" y="30"/>
                </a:cxn>
              </a:cxnLst>
              <a:rect l="0" t="0" r="r" b="b"/>
              <a:pathLst>
                <a:path w="235" h="159">
                  <a:moveTo>
                    <a:pt x="29" y="30"/>
                  </a:moveTo>
                  <a:cubicBezTo>
                    <a:pt x="39" y="0"/>
                    <a:pt x="56" y="6"/>
                    <a:pt x="82" y="15"/>
                  </a:cubicBezTo>
                  <a:cubicBezTo>
                    <a:pt x="108" y="59"/>
                    <a:pt x="165" y="64"/>
                    <a:pt x="211" y="68"/>
                  </a:cubicBezTo>
                  <a:cubicBezTo>
                    <a:pt x="234" y="101"/>
                    <a:pt x="228" y="86"/>
                    <a:pt x="235" y="111"/>
                  </a:cubicBezTo>
                  <a:cubicBezTo>
                    <a:pt x="222" y="159"/>
                    <a:pt x="153" y="97"/>
                    <a:pt x="125" y="92"/>
                  </a:cubicBezTo>
                  <a:cubicBezTo>
                    <a:pt x="103" y="88"/>
                    <a:pt x="80" y="89"/>
                    <a:pt x="58" y="87"/>
                  </a:cubicBezTo>
                  <a:cubicBezTo>
                    <a:pt x="42" y="78"/>
                    <a:pt x="0" y="53"/>
                    <a:pt x="29" y="30"/>
                  </a:cubicBezTo>
                  <a:close/>
                </a:path>
              </a:pathLst>
            </a:cu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39"/>
            <p:cNvSpPr>
              <a:spLocks/>
            </p:cNvSpPr>
            <p:nvPr/>
          </p:nvSpPr>
          <p:spPr bwMode="auto">
            <a:xfrm>
              <a:off x="1518" y="934"/>
              <a:ext cx="344" cy="105"/>
            </a:xfrm>
            <a:custGeom>
              <a:avLst/>
              <a:gdLst/>
              <a:ahLst/>
              <a:cxnLst>
                <a:cxn ang="0">
                  <a:pos x="344" y="84"/>
                </a:cxn>
                <a:cxn ang="0">
                  <a:pos x="258" y="31"/>
                </a:cxn>
                <a:cxn ang="0">
                  <a:pos x="229" y="21"/>
                </a:cxn>
                <a:cxn ang="0">
                  <a:pos x="148" y="40"/>
                </a:cxn>
                <a:cxn ang="0">
                  <a:pos x="80" y="16"/>
                </a:cxn>
                <a:cxn ang="0">
                  <a:pos x="18" y="7"/>
                </a:cxn>
                <a:cxn ang="0">
                  <a:pos x="13" y="45"/>
                </a:cxn>
                <a:cxn ang="0">
                  <a:pos x="52" y="55"/>
                </a:cxn>
                <a:cxn ang="0">
                  <a:pos x="172" y="79"/>
                </a:cxn>
                <a:cxn ang="0">
                  <a:pos x="277" y="103"/>
                </a:cxn>
                <a:cxn ang="0">
                  <a:pos x="330" y="98"/>
                </a:cxn>
                <a:cxn ang="0">
                  <a:pos x="325" y="84"/>
                </a:cxn>
                <a:cxn ang="0">
                  <a:pos x="344" y="84"/>
                </a:cxn>
              </a:cxnLst>
              <a:rect l="0" t="0" r="r" b="b"/>
              <a:pathLst>
                <a:path w="344" h="105">
                  <a:moveTo>
                    <a:pt x="344" y="84"/>
                  </a:moveTo>
                  <a:cubicBezTo>
                    <a:pt x="313" y="73"/>
                    <a:pt x="290" y="42"/>
                    <a:pt x="258" y="31"/>
                  </a:cubicBezTo>
                  <a:cubicBezTo>
                    <a:pt x="248" y="28"/>
                    <a:pt x="229" y="21"/>
                    <a:pt x="229" y="21"/>
                  </a:cubicBezTo>
                  <a:cubicBezTo>
                    <a:pt x="200" y="25"/>
                    <a:pt x="176" y="32"/>
                    <a:pt x="148" y="40"/>
                  </a:cubicBezTo>
                  <a:cubicBezTo>
                    <a:pt x="123" y="33"/>
                    <a:pt x="107" y="23"/>
                    <a:pt x="80" y="16"/>
                  </a:cubicBezTo>
                  <a:cubicBezTo>
                    <a:pt x="55" y="0"/>
                    <a:pt x="51" y="2"/>
                    <a:pt x="18" y="7"/>
                  </a:cubicBezTo>
                  <a:cubicBezTo>
                    <a:pt x="8" y="21"/>
                    <a:pt x="0" y="26"/>
                    <a:pt x="13" y="45"/>
                  </a:cubicBezTo>
                  <a:cubicBezTo>
                    <a:pt x="21" y="56"/>
                    <a:pt x="39" y="52"/>
                    <a:pt x="52" y="55"/>
                  </a:cubicBezTo>
                  <a:cubicBezTo>
                    <a:pt x="92" y="63"/>
                    <a:pt x="132" y="72"/>
                    <a:pt x="172" y="79"/>
                  </a:cubicBezTo>
                  <a:cubicBezTo>
                    <a:pt x="206" y="91"/>
                    <a:pt x="242" y="97"/>
                    <a:pt x="277" y="103"/>
                  </a:cubicBezTo>
                  <a:cubicBezTo>
                    <a:pt x="295" y="101"/>
                    <a:pt x="314" y="105"/>
                    <a:pt x="330" y="98"/>
                  </a:cubicBezTo>
                  <a:cubicBezTo>
                    <a:pt x="335" y="96"/>
                    <a:pt x="321" y="88"/>
                    <a:pt x="325" y="84"/>
                  </a:cubicBezTo>
                  <a:cubicBezTo>
                    <a:pt x="329" y="80"/>
                    <a:pt x="338" y="84"/>
                    <a:pt x="344" y="84"/>
                  </a:cubicBezTo>
                  <a:close/>
                </a:path>
              </a:pathLst>
            </a:cu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40"/>
            <p:cNvSpPr>
              <a:spLocks/>
            </p:cNvSpPr>
            <p:nvPr/>
          </p:nvSpPr>
          <p:spPr bwMode="auto">
            <a:xfrm>
              <a:off x="1626" y="864"/>
              <a:ext cx="145" cy="82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121" y="34"/>
                </a:cxn>
                <a:cxn ang="0">
                  <a:pos x="145" y="72"/>
                </a:cxn>
                <a:cxn ang="0">
                  <a:pos x="131" y="82"/>
                </a:cxn>
                <a:cxn ang="0">
                  <a:pos x="116" y="72"/>
                </a:cxn>
                <a:cxn ang="0">
                  <a:pos x="88" y="62"/>
                </a:cxn>
                <a:cxn ang="0">
                  <a:pos x="6" y="53"/>
                </a:cxn>
                <a:cxn ang="0">
                  <a:pos x="25" y="14"/>
                </a:cxn>
                <a:cxn ang="0">
                  <a:pos x="40" y="10"/>
                </a:cxn>
                <a:cxn ang="0">
                  <a:pos x="30" y="0"/>
                </a:cxn>
              </a:cxnLst>
              <a:rect l="0" t="0" r="r" b="b"/>
              <a:pathLst>
                <a:path w="145" h="82">
                  <a:moveTo>
                    <a:pt x="30" y="0"/>
                  </a:moveTo>
                  <a:cubicBezTo>
                    <a:pt x="70" y="14"/>
                    <a:pt x="74" y="27"/>
                    <a:pt x="121" y="34"/>
                  </a:cubicBezTo>
                  <a:cubicBezTo>
                    <a:pt x="140" y="45"/>
                    <a:pt x="138" y="52"/>
                    <a:pt x="145" y="72"/>
                  </a:cubicBezTo>
                  <a:cubicBezTo>
                    <a:pt x="140" y="75"/>
                    <a:pt x="137" y="82"/>
                    <a:pt x="131" y="82"/>
                  </a:cubicBezTo>
                  <a:cubicBezTo>
                    <a:pt x="125" y="82"/>
                    <a:pt x="121" y="75"/>
                    <a:pt x="116" y="72"/>
                  </a:cubicBezTo>
                  <a:cubicBezTo>
                    <a:pt x="107" y="68"/>
                    <a:pt x="97" y="65"/>
                    <a:pt x="88" y="62"/>
                  </a:cubicBezTo>
                  <a:cubicBezTo>
                    <a:pt x="63" y="53"/>
                    <a:pt x="27" y="55"/>
                    <a:pt x="6" y="53"/>
                  </a:cubicBezTo>
                  <a:cubicBezTo>
                    <a:pt x="0" y="34"/>
                    <a:pt x="6" y="23"/>
                    <a:pt x="25" y="14"/>
                  </a:cubicBezTo>
                  <a:cubicBezTo>
                    <a:pt x="30" y="12"/>
                    <a:pt x="38" y="15"/>
                    <a:pt x="40" y="10"/>
                  </a:cubicBezTo>
                  <a:cubicBezTo>
                    <a:pt x="42" y="6"/>
                    <a:pt x="33" y="3"/>
                    <a:pt x="30" y="0"/>
                  </a:cubicBezTo>
                  <a:close/>
                </a:path>
              </a:pathLst>
            </a:cu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41"/>
            <p:cNvSpPr>
              <a:spLocks/>
            </p:cNvSpPr>
            <p:nvPr/>
          </p:nvSpPr>
          <p:spPr bwMode="auto">
            <a:xfrm>
              <a:off x="1781" y="831"/>
              <a:ext cx="246" cy="184"/>
            </a:xfrm>
            <a:custGeom>
              <a:avLst/>
              <a:gdLst/>
              <a:ahLst/>
              <a:cxnLst>
                <a:cxn ang="0">
                  <a:pos x="0" y="43"/>
                </a:cxn>
                <a:cxn ang="0">
                  <a:pos x="115" y="57"/>
                </a:cxn>
                <a:cxn ang="0">
                  <a:pos x="211" y="43"/>
                </a:cxn>
                <a:cxn ang="0">
                  <a:pos x="216" y="81"/>
                </a:cxn>
                <a:cxn ang="0">
                  <a:pos x="153" y="76"/>
                </a:cxn>
                <a:cxn ang="0">
                  <a:pos x="129" y="119"/>
                </a:cxn>
                <a:cxn ang="0">
                  <a:pos x="67" y="129"/>
                </a:cxn>
                <a:cxn ang="0">
                  <a:pos x="81" y="143"/>
                </a:cxn>
                <a:cxn ang="0">
                  <a:pos x="101" y="172"/>
                </a:cxn>
                <a:cxn ang="0">
                  <a:pos x="38" y="134"/>
                </a:cxn>
                <a:cxn ang="0">
                  <a:pos x="9" y="71"/>
                </a:cxn>
                <a:cxn ang="0">
                  <a:pos x="0" y="43"/>
                </a:cxn>
              </a:cxnLst>
              <a:rect l="0" t="0" r="r" b="b"/>
              <a:pathLst>
                <a:path w="246" h="184">
                  <a:moveTo>
                    <a:pt x="0" y="43"/>
                  </a:moveTo>
                  <a:cubicBezTo>
                    <a:pt x="14" y="0"/>
                    <a:pt x="84" y="49"/>
                    <a:pt x="115" y="57"/>
                  </a:cubicBezTo>
                  <a:cubicBezTo>
                    <a:pt x="152" y="54"/>
                    <a:pt x="177" y="50"/>
                    <a:pt x="211" y="43"/>
                  </a:cubicBezTo>
                  <a:cubicBezTo>
                    <a:pt x="241" y="49"/>
                    <a:pt x="246" y="70"/>
                    <a:pt x="216" y="81"/>
                  </a:cubicBezTo>
                  <a:cubicBezTo>
                    <a:pt x="192" y="73"/>
                    <a:pt x="178" y="71"/>
                    <a:pt x="153" y="76"/>
                  </a:cubicBezTo>
                  <a:cubicBezTo>
                    <a:pt x="144" y="91"/>
                    <a:pt x="139" y="105"/>
                    <a:pt x="129" y="119"/>
                  </a:cubicBezTo>
                  <a:cubicBezTo>
                    <a:pt x="99" y="117"/>
                    <a:pt x="64" y="106"/>
                    <a:pt x="67" y="129"/>
                  </a:cubicBezTo>
                  <a:cubicBezTo>
                    <a:pt x="68" y="136"/>
                    <a:pt x="77" y="138"/>
                    <a:pt x="81" y="143"/>
                  </a:cubicBezTo>
                  <a:cubicBezTo>
                    <a:pt x="88" y="152"/>
                    <a:pt x="101" y="172"/>
                    <a:pt x="101" y="172"/>
                  </a:cubicBezTo>
                  <a:cubicBezTo>
                    <a:pt x="66" y="184"/>
                    <a:pt x="72" y="145"/>
                    <a:pt x="38" y="134"/>
                  </a:cubicBezTo>
                  <a:cubicBezTo>
                    <a:pt x="24" y="110"/>
                    <a:pt x="34" y="87"/>
                    <a:pt x="9" y="71"/>
                  </a:cubicBezTo>
                  <a:cubicBezTo>
                    <a:pt x="3" y="50"/>
                    <a:pt x="18" y="43"/>
                    <a:pt x="0" y="43"/>
                  </a:cubicBezTo>
                  <a:close/>
                </a:path>
              </a:pathLst>
            </a:cu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42"/>
            <p:cNvSpPr>
              <a:spLocks/>
            </p:cNvSpPr>
            <p:nvPr/>
          </p:nvSpPr>
          <p:spPr bwMode="auto">
            <a:xfrm>
              <a:off x="4594" y="240"/>
              <a:ext cx="1050" cy="817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302" y="0"/>
                </a:cxn>
                <a:cxn ang="0">
                  <a:pos x="302" y="240"/>
                </a:cxn>
                <a:cxn ang="0">
                  <a:pos x="827" y="586"/>
                </a:cxn>
                <a:cxn ang="0">
                  <a:pos x="788" y="675"/>
                </a:cxn>
                <a:cxn ang="0">
                  <a:pos x="779" y="704"/>
                </a:cxn>
                <a:cxn ang="0">
                  <a:pos x="827" y="726"/>
                </a:cxn>
                <a:cxn ang="0">
                  <a:pos x="846" y="765"/>
                </a:cxn>
                <a:cxn ang="0">
                  <a:pos x="638" y="816"/>
                </a:cxn>
                <a:cxn ang="0">
                  <a:pos x="654" y="800"/>
                </a:cxn>
                <a:cxn ang="0">
                  <a:pos x="625" y="762"/>
                </a:cxn>
                <a:cxn ang="0">
                  <a:pos x="603" y="739"/>
                </a:cxn>
                <a:cxn ang="0">
                  <a:pos x="587" y="717"/>
                </a:cxn>
                <a:cxn ang="0">
                  <a:pos x="475" y="682"/>
                </a:cxn>
                <a:cxn ang="0">
                  <a:pos x="408" y="672"/>
                </a:cxn>
                <a:cxn ang="0">
                  <a:pos x="360" y="650"/>
                </a:cxn>
                <a:cxn ang="0">
                  <a:pos x="337" y="595"/>
                </a:cxn>
                <a:cxn ang="0">
                  <a:pos x="318" y="589"/>
                </a:cxn>
                <a:cxn ang="0">
                  <a:pos x="296" y="582"/>
                </a:cxn>
                <a:cxn ang="0">
                  <a:pos x="267" y="550"/>
                </a:cxn>
                <a:cxn ang="0">
                  <a:pos x="248" y="525"/>
                </a:cxn>
                <a:cxn ang="0">
                  <a:pos x="238" y="490"/>
                </a:cxn>
                <a:cxn ang="0">
                  <a:pos x="203" y="438"/>
                </a:cxn>
                <a:cxn ang="0">
                  <a:pos x="209" y="390"/>
                </a:cxn>
                <a:cxn ang="0">
                  <a:pos x="232" y="394"/>
                </a:cxn>
                <a:cxn ang="0">
                  <a:pos x="132" y="368"/>
                </a:cxn>
                <a:cxn ang="0">
                  <a:pos x="123" y="320"/>
                </a:cxn>
                <a:cxn ang="0">
                  <a:pos x="30" y="269"/>
                </a:cxn>
                <a:cxn ang="0">
                  <a:pos x="52" y="234"/>
                </a:cxn>
                <a:cxn ang="0">
                  <a:pos x="52" y="173"/>
                </a:cxn>
                <a:cxn ang="0">
                  <a:pos x="46" y="154"/>
                </a:cxn>
                <a:cxn ang="0">
                  <a:pos x="46" y="61"/>
                </a:cxn>
                <a:cxn ang="0">
                  <a:pos x="24" y="38"/>
                </a:cxn>
                <a:cxn ang="0">
                  <a:pos x="14" y="0"/>
                </a:cxn>
              </a:cxnLst>
              <a:rect l="0" t="0" r="r" b="b"/>
              <a:pathLst>
                <a:path w="1050" h="817">
                  <a:moveTo>
                    <a:pt x="14" y="0"/>
                  </a:moveTo>
                  <a:lnTo>
                    <a:pt x="302" y="0"/>
                  </a:lnTo>
                  <a:lnTo>
                    <a:pt x="302" y="240"/>
                  </a:lnTo>
                  <a:cubicBezTo>
                    <a:pt x="1050" y="716"/>
                    <a:pt x="788" y="570"/>
                    <a:pt x="827" y="586"/>
                  </a:cubicBezTo>
                  <a:cubicBezTo>
                    <a:pt x="841" y="628"/>
                    <a:pt x="821" y="655"/>
                    <a:pt x="788" y="675"/>
                  </a:cubicBezTo>
                  <a:cubicBezTo>
                    <a:pt x="781" y="697"/>
                    <a:pt x="784" y="688"/>
                    <a:pt x="779" y="704"/>
                  </a:cubicBezTo>
                  <a:cubicBezTo>
                    <a:pt x="784" y="727"/>
                    <a:pt x="806" y="721"/>
                    <a:pt x="827" y="726"/>
                  </a:cubicBezTo>
                  <a:cubicBezTo>
                    <a:pt x="847" y="742"/>
                    <a:pt x="846" y="733"/>
                    <a:pt x="846" y="765"/>
                  </a:cubicBezTo>
                  <a:cubicBezTo>
                    <a:pt x="777" y="782"/>
                    <a:pt x="708" y="803"/>
                    <a:pt x="638" y="816"/>
                  </a:cubicBezTo>
                  <a:cubicBezTo>
                    <a:pt x="631" y="817"/>
                    <a:pt x="651" y="807"/>
                    <a:pt x="654" y="800"/>
                  </a:cubicBezTo>
                  <a:cubicBezTo>
                    <a:pt x="659" y="790"/>
                    <a:pt x="630" y="768"/>
                    <a:pt x="625" y="762"/>
                  </a:cubicBezTo>
                  <a:cubicBezTo>
                    <a:pt x="621" y="748"/>
                    <a:pt x="612" y="750"/>
                    <a:pt x="603" y="739"/>
                  </a:cubicBezTo>
                  <a:cubicBezTo>
                    <a:pt x="599" y="727"/>
                    <a:pt x="599" y="721"/>
                    <a:pt x="587" y="717"/>
                  </a:cubicBezTo>
                  <a:cubicBezTo>
                    <a:pt x="559" y="689"/>
                    <a:pt x="513" y="688"/>
                    <a:pt x="475" y="682"/>
                  </a:cubicBezTo>
                  <a:cubicBezTo>
                    <a:pt x="454" y="673"/>
                    <a:pt x="431" y="674"/>
                    <a:pt x="408" y="672"/>
                  </a:cubicBezTo>
                  <a:cubicBezTo>
                    <a:pt x="391" y="668"/>
                    <a:pt x="378" y="656"/>
                    <a:pt x="360" y="650"/>
                  </a:cubicBezTo>
                  <a:cubicBezTo>
                    <a:pt x="354" y="634"/>
                    <a:pt x="356" y="604"/>
                    <a:pt x="337" y="595"/>
                  </a:cubicBezTo>
                  <a:cubicBezTo>
                    <a:pt x="331" y="592"/>
                    <a:pt x="324" y="591"/>
                    <a:pt x="318" y="589"/>
                  </a:cubicBezTo>
                  <a:cubicBezTo>
                    <a:pt x="311" y="587"/>
                    <a:pt x="296" y="582"/>
                    <a:pt x="296" y="582"/>
                  </a:cubicBezTo>
                  <a:cubicBezTo>
                    <a:pt x="279" y="567"/>
                    <a:pt x="294" y="558"/>
                    <a:pt x="267" y="550"/>
                  </a:cubicBezTo>
                  <a:cubicBezTo>
                    <a:pt x="259" y="543"/>
                    <a:pt x="248" y="525"/>
                    <a:pt x="248" y="525"/>
                  </a:cubicBezTo>
                  <a:cubicBezTo>
                    <a:pt x="240" y="498"/>
                    <a:pt x="243" y="510"/>
                    <a:pt x="238" y="490"/>
                  </a:cubicBezTo>
                  <a:cubicBezTo>
                    <a:pt x="234" y="433"/>
                    <a:pt x="239" y="454"/>
                    <a:pt x="203" y="438"/>
                  </a:cubicBezTo>
                  <a:cubicBezTo>
                    <a:pt x="197" y="421"/>
                    <a:pt x="197" y="404"/>
                    <a:pt x="209" y="390"/>
                  </a:cubicBezTo>
                  <a:cubicBezTo>
                    <a:pt x="224" y="396"/>
                    <a:pt x="221" y="409"/>
                    <a:pt x="232" y="394"/>
                  </a:cubicBezTo>
                  <a:cubicBezTo>
                    <a:pt x="221" y="330"/>
                    <a:pt x="243" y="410"/>
                    <a:pt x="132" y="368"/>
                  </a:cubicBezTo>
                  <a:cubicBezTo>
                    <a:pt x="117" y="362"/>
                    <a:pt x="132" y="333"/>
                    <a:pt x="123" y="320"/>
                  </a:cubicBezTo>
                  <a:cubicBezTo>
                    <a:pt x="97" y="283"/>
                    <a:pt x="77" y="273"/>
                    <a:pt x="30" y="269"/>
                  </a:cubicBezTo>
                  <a:cubicBezTo>
                    <a:pt x="36" y="251"/>
                    <a:pt x="37" y="244"/>
                    <a:pt x="52" y="234"/>
                  </a:cubicBezTo>
                  <a:cubicBezTo>
                    <a:pt x="62" y="210"/>
                    <a:pt x="59" y="221"/>
                    <a:pt x="52" y="173"/>
                  </a:cubicBezTo>
                  <a:cubicBezTo>
                    <a:pt x="51" y="166"/>
                    <a:pt x="46" y="154"/>
                    <a:pt x="46" y="154"/>
                  </a:cubicBezTo>
                  <a:cubicBezTo>
                    <a:pt x="49" y="117"/>
                    <a:pt x="52" y="100"/>
                    <a:pt x="46" y="61"/>
                  </a:cubicBezTo>
                  <a:cubicBezTo>
                    <a:pt x="44" y="51"/>
                    <a:pt x="24" y="38"/>
                    <a:pt x="24" y="38"/>
                  </a:cubicBezTo>
                  <a:cubicBezTo>
                    <a:pt x="20" y="30"/>
                    <a:pt x="0" y="0"/>
                    <a:pt x="14" y="0"/>
                  </a:cubicBez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Rectangle 43"/>
            <p:cNvSpPr>
              <a:spLocks noChangeArrowheads="1"/>
            </p:cNvSpPr>
            <p:nvPr/>
          </p:nvSpPr>
          <p:spPr bwMode="auto">
            <a:xfrm>
              <a:off x="5040" y="864"/>
              <a:ext cx="192" cy="144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Line 44"/>
            <p:cNvSpPr>
              <a:spLocks noChangeShapeType="1"/>
            </p:cNvSpPr>
            <p:nvPr/>
          </p:nvSpPr>
          <p:spPr bwMode="auto">
            <a:xfrm>
              <a:off x="240" y="192"/>
              <a:ext cx="52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Line 45"/>
            <p:cNvSpPr>
              <a:spLocks noChangeShapeType="1"/>
            </p:cNvSpPr>
            <p:nvPr/>
          </p:nvSpPr>
          <p:spPr bwMode="auto">
            <a:xfrm>
              <a:off x="5520" y="192"/>
              <a:ext cx="0" cy="39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Line 46"/>
            <p:cNvSpPr>
              <a:spLocks noChangeShapeType="1"/>
            </p:cNvSpPr>
            <p:nvPr/>
          </p:nvSpPr>
          <p:spPr bwMode="auto">
            <a:xfrm flipH="1">
              <a:off x="240" y="4128"/>
              <a:ext cx="52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Line 47"/>
            <p:cNvSpPr>
              <a:spLocks noChangeShapeType="1"/>
            </p:cNvSpPr>
            <p:nvPr/>
          </p:nvSpPr>
          <p:spPr bwMode="auto">
            <a:xfrm flipV="1">
              <a:off x="240" y="192"/>
              <a:ext cx="0" cy="39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Line 48"/>
            <p:cNvSpPr>
              <a:spLocks noChangeShapeType="1"/>
            </p:cNvSpPr>
            <p:nvPr/>
          </p:nvSpPr>
          <p:spPr bwMode="auto">
            <a:xfrm>
              <a:off x="4464" y="192"/>
              <a:ext cx="0" cy="10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Line 49"/>
            <p:cNvSpPr>
              <a:spLocks noChangeShapeType="1"/>
            </p:cNvSpPr>
            <p:nvPr/>
          </p:nvSpPr>
          <p:spPr bwMode="auto">
            <a:xfrm>
              <a:off x="4464" y="1200"/>
              <a:ext cx="105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Line 50"/>
            <p:cNvSpPr>
              <a:spLocks noChangeShapeType="1"/>
            </p:cNvSpPr>
            <p:nvPr/>
          </p:nvSpPr>
          <p:spPr bwMode="auto">
            <a:xfrm>
              <a:off x="528" y="3936"/>
              <a:ext cx="1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Line 51"/>
            <p:cNvSpPr>
              <a:spLocks noChangeShapeType="1"/>
            </p:cNvSpPr>
            <p:nvPr/>
          </p:nvSpPr>
          <p:spPr bwMode="auto">
            <a:xfrm flipV="1">
              <a:off x="1680" y="3888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Line 52"/>
            <p:cNvSpPr>
              <a:spLocks noChangeShapeType="1"/>
            </p:cNvSpPr>
            <p:nvPr/>
          </p:nvSpPr>
          <p:spPr bwMode="auto">
            <a:xfrm flipV="1">
              <a:off x="1296" y="3888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Line 53"/>
            <p:cNvSpPr>
              <a:spLocks noChangeShapeType="1"/>
            </p:cNvSpPr>
            <p:nvPr/>
          </p:nvSpPr>
          <p:spPr bwMode="auto">
            <a:xfrm flipV="1">
              <a:off x="912" y="3888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Line 54"/>
            <p:cNvSpPr>
              <a:spLocks noChangeShapeType="1"/>
            </p:cNvSpPr>
            <p:nvPr/>
          </p:nvSpPr>
          <p:spPr bwMode="auto">
            <a:xfrm flipV="1">
              <a:off x="528" y="3888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Text Box 55"/>
            <p:cNvSpPr txBox="1">
              <a:spLocks noChangeArrowheads="1"/>
            </p:cNvSpPr>
            <p:nvPr/>
          </p:nvSpPr>
          <p:spPr bwMode="auto">
            <a:xfrm>
              <a:off x="4463" y="1009"/>
              <a:ext cx="80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600" b="1">
                  <a:solidFill>
                    <a:schemeClr val="accent2"/>
                  </a:solidFill>
                  <a:latin typeface="Tahoma" pitchFamily="34" charset="0"/>
                </a:rPr>
                <a:t>L.A. Basin</a:t>
              </a: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179" name="Text Box 56"/>
            <p:cNvSpPr txBox="1">
              <a:spLocks noChangeArrowheads="1"/>
            </p:cNvSpPr>
            <p:nvPr/>
          </p:nvSpPr>
          <p:spPr bwMode="auto">
            <a:xfrm>
              <a:off x="1825" y="719"/>
              <a:ext cx="496" cy="1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>
                  <a:latin typeface="Arial Narrow" pitchFamily="34" charset="0"/>
                </a:rPr>
                <a:t>Salt Lake</a:t>
              </a:r>
              <a:endParaRPr lang="en-US" sz="1200">
                <a:latin typeface="Tahoma" pitchFamily="34" charset="0"/>
              </a:endParaRPr>
            </a:p>
          </p:txBody>
        </p:sp>
        <p:sp>
          <p:nvSpPr>
            <p:cNvPr id="180" name="Text Box 57"/>
            <p:cNvSpPr txBox="1">
              <a:spLocks noChangeArrowheads="1"/>
            </p:cNvSpPr>
            <p:nvPr/>
          </p:nvSpPr>
          <p:spPr bwMode="auto">
            <a:xfrm>
              <a:off x="1248" y="719"/>
              <a:ext cx="605" cy="1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>
                  <a:latin typeface="Arial Narrow" pitchFamily="34" charset="0"/>
                </a:rPr>
                <a:t>San Vicente</a:t>
              </a:r>
              <a:endParaRPr lang="en-US" sz="1200" b="1">
                <a:latin typeface="Tahoma" pitchFamily="34" charset="0"/>
              </a:endParaRPr>
            </a:p>
          </p:txBody>
        </p:sp>
        <p:sp>
          <p:nvSpPr>
            <p:cNvPr id="181" name="Text Box 58"/>
            <p:cNvSpPr txBox="1">
              <a:spLocks noChangeArrowheads="1"/>
            </p:cNvSpPr>
            <p:nvPr/>
          </p:nvSpPr>
          <p:spPr bwMode="auto">
            <a:xfrm>
              <a:off x="961" y="816"/>
              <a:ext cx="633" cy="1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>
                  <a:latin typeface="Arial Narrow" pitchFamily="34" charset="0"/>
                </a:rPr>
                <a:t>Beverly Hills</a:t>
              </a:r>
            </a:p>
          </p:txBody>
        </p:sp>
        <p:sp>
          <p:nvSpPr>
            <p:cNvPr id="182" name="Text Box 59"/>
            <p:cNvSpPr txBox="1">
              <a:spLocks noChangeArrowheads="1"/>
            </p:cNvSpPr>
            <p:nvPr/>
          </p:nvSpPr>
          <p:spPr bwMode="auto">
            <a:xfrm>
              <a:off x="912" y="912"/>
              <a:ext cx="463" cy="1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>
                  <a:latin typeface="Arial Narrow" pitchFamily="34" charset="0"/>
                </a:rPr>
                <a:t>Sawtelle</a:t>
              </a:r>
            </a:p>
          </p:txBody>
        </p:sp>
        <p:sp>
          <p:nvSpPr>
            <p:cNvPr id="183" name="Text Box 60"/>
            <p:cNvSpPr txBox="1">
              <a:spLocks noChangeArrowheads="1"/>
            </p:cNvSpPr>
            <p:nvPr/>
          </p:nvSpPr>
          <p:spPr bwMode="auto">
            <a:xfrm>
              <a:off x="1104" y="1056"/>
              <a:ext cx="637" cy="1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>
                  <a:latin typeface="Arial Narrow" pitchFamily="34" charset="0"/>
                </a:rPr>
                <a:t>Cheviot Hills</a:t>
              </a:r>
            </a:p>
          </p:txBody>
        </p:sp>
        <p:sp>
          <p:nvSpPr>
            <p:cNvPr id="184" name="Text Box 61"/>
            <p:cNvSpPr txBox="1">
              <a:spLocks noChangeArrowheads="1"/>
            </p:cNvSpPr>
            <p:nvPr/>
          </p:nvSpPr>
          <p:spPr bwMode="auto">
            <a:xfrm>
              <a:off x="2352" y="768"/>
              <a:ext cx="628" cy="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>
                  <a:latin typeface="Arial Narrow" pitchFamily="34" charset="0"/>
                </a:rPr>
                <a:t>Los Angeles</a:t>
              </a:r>
            </a:p>
          </p:txBody>
        </p:sp>
        <p:sp>
          <p:nvSpPr>
            <p:cNvPr id="185" name="Text Box 62"/>
            <p:cNvSpPr txBox="1">
              <a:spLocks noChangeArrowheads="1"/>
            </p:cNvSpPr>
            <p:nvPr/>
          </p:nvSpPr>
          <p:spPr bwMode="auto">
            <a:xfrm>
              <a:off x="2112" y="1009"/>
              <a:ext cx="670" cy="1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>
                  <a:latin typeface="Arial Narrow" pitchFamily="34" charset="0"/>
                </a:rPr>
                <a:t>Las Cienegas</a:t>
              </a:r>
            </a:p>
          </p:txBody>
        </p:sp>
        <p:sp>
          <p:nvSpPr>
            <p:cNvPr id="186" name="Text Box 63"/>
            <p:cNvSpPr txBox="1">
              <a:spLocks noChangeArrowheads="1"/>
            </p:cNvSpPr>
            <p:nvPr/>
          </p:nvSpPr>
          <p:spPr bwMode="auto">
            <a:xfrm>
              <a:off x="1248" y="1248"/>
              <a:ext cx="541" cy="1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>
                  <a:latin typeface="Arial Narrow" pitchFamily="34" charset="0"/>
                </a:rPr>
                <a:t>Inglewood</a:t>
              </a:r>
            </a:p>
          </p:txBody>
        </p:sp>
        <p:sp>
          <p:nvSpPr>
            <p:cNvPr id="187" name="Text Box 64"/>
            <p:cNvSpPr txBox="1">
              <a:spLocks noChangeArrowheads="1"/>
            </p:cNvSpPr>
            <p:nvPr/>
          </p:nvSpPr>
          <p:spPr bwMode="auto">
            <a:xfrm>
              <a:off x="671" y="1440"/>
              <a:ext cx="681" cy="1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>
                  <a:latin typeface="Arial Narrow" pitchFamily="34" charset="0"/>
                </a:rPr>
                <a:t>Playa Del Rey</a:t>
              </a:r>
            </a:p>
          </p:txBody>
        </p:sp>
        <p:sp>
          <p:nvSpPr>
            <p:cNvPr id="188" name="Text Box 65"/>
            <p:cNvSpPr txBox="1">
              <a:spLocks noChangeArrowheads="1"/>
            </p:cNvSpPr>
            <p:nvPr/>
          </p:nvSpPr>
          <p:spPr bwMode="auto">
            <a:xfrm>
              <a:off x="1958" y="1365"/>
              <a:ext cx="425" cy="1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>
                  <a:latin typeface="Arial Narrow" pitchFamily="34" charset="0"/>
                </a:rPr>
                <a:t>Potrero</a:t>
              </a:r>
            </a:p>
          </p:txBody>
        </p:sp>
        <p:sp>
          <p:nvSpPr>
            <p:cNvPr id="189" name="Text Box 66"/>
            <p:cNvSpPr txBox="1">
              <a:spLocks noChangeArrowheads="1"/>
            </p:cNvSpPr>
            <p:nvPr/>
          </p:nvSpPr>
          <p:spPr bwMode="auto">
            <a:xfrm>
              <a:off x="961" y="1728"/>
              <a:ext cx="589" cy="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>
                  <a:latin typeface="Arial Narrow" pitchFamily="34" charset="0"/>
                </a:rPr>
                <a:t>El Segundo</a:t>
              </a:r>
            </a:p>
          </p:txBody>
        </p:sp>
        <p:sp>
          <p:nvSpPr>
            <p:cNvPr id="190" name="Text Box 67"/>
            <p:cNvSpPr txBox="1">
              <a:spLocks noChangeArrowheads="1"/>
            </p:cNvSpPr>
            <p:nvPr/>
          </p:nvSpPr>
          <p:spPr bwMode="auto">
            <a:xfrm>
              <a:off x="2294" y="1653"/>
              <a:ext cx="558" cy="1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>
                  <a:latin typeface="Arial Narrow" pitchFamily="34" charset="0"/>
                </a:rPr>
                <a:t>Rosecrans</a:t>
              </a:r>
            </a:p>
          </p:txBody>
        </p:sp>
        <p:sp>
          <p:nvSpPr>
            <p:cNvPr id="191" name="Text Box 68"/>
            <p:cNvSpPr txBox="1">
              <a:spLocks noChangeArrowheads="1"/>
            </p:cNvSpPr>
            <p:nvPr/>
          </p:nvSpPr>
          <p:spPr bwMode="auto">
            <a:xfrm>
              <a:off x="2533" y="1894"/>
              <a:ext cx="579" cy="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>
                  <a:latin typeface="Arial Narrow" pitchFamily="34" charset="0"/>
                </a:rPr>
                <a:t>Dominguez</a:t>
              </a:r>
            </a:p>
          </p:txBody>
        </p:sp>
        <p:sp>
          <p:nvSpPr>
            <p:cNvPr id="192" name="Text Box 69"/>
            <p:cNvSpPr txBox="1">
              <a:spLocks noChangeArrowheads="1"/>
            </p:cNvSpPr>
            <p:nvPr/>
          </p:nvSpPr>
          <p:spPr bwMode="auto">
            <a:xfrm>
              <a:off x="2544" y="1344"/>
              <a:ext cx="434" cy="1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>
                  <a:latin typeface="Arial Narrow" pitchFamily="34" charset="0"/>
                </a:rPr>
                <a:t>Bandini</a:t>
              </a:r>
            </a:p>
          </p:txBody>
        </p:sp>
        <p:sp>
          <p:nvSpPr>
            <p:cNvPr id="193" name="Text Box 70"/>
            <p:cNvSpPr txBox="1">
              <a:spLocks noChangeArrowheads="1"/>
            </p:cNvSpPr>
            <p:nvPr/>
          </p:nvSpPr>
          <p:spPr bwMode="auto">
            <a:xfrm>
              <a:off x="3072" y="959"/>
              <a:ext cx="570" cy="1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>
                  <a:latin typeface="Arial Narrow" pitchFamily="34" charset="0"/>
                </a:rPr>
                <a:t>Montebello</a:t>
              </a:r>
            </a:p>
          </p:txBody>
        </p:sp>
        <p:sp>
          <p:nvSpPr>
            <p:cNvPr id="194" name="Text Box 71"/>
            <p:cNvSpPr txBox="1">
              <a:spLocks noChangeArrowheads="1"/>
            </p:cNvSpPr>
            <p:nvPr/>
          </p:nvSpPr>
          <p:spPr bwMode="auto">
            <a:xfrm>
              <a:off x="2928" y="1681"/>
              <a:ext cx="816" cy="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>
                  <a:latin typeface="Arial Narrow" pitchFamily="34" charset="0"/>
                </a:rPr>
                <a:t>Santa Fe Springs</a:t>
              </a:r>
            </a:p>
          </p:txBody>
        </p:sp>
        <p:sp>
          <p:nvSpPr>
            <p:cNvPr id="195" name="Text Box 72"/>
            <p:cNvSpPr txBox="1">
              <a:spLocks noChangeArrowheads="1"/>
            </p:cNvSpPr>
            <p:nvPr/>
          </p:nvSpPr>
          <p:spPr bwMode="auto">
            <a:xfrm>
              <a:off x="3590" y="1173"/>
              <a:ext cx="438" cy="1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>
                  <a:latin typeface="Arial Narrow" pitchFamily="34" charset="0"/>
                </a:rPr>
                <a:t>Whittier</a:t>
              </a:r>
            </a:p>
          </p:txBody>
        </p:sp>
        <p:sp>
          <p:nvSpPr>
            <p:cNvPr id="196" name="Text Box 73"/>
            <p:cNvSpPr txBox="1">
              <a:spLocks noChangeArrowheads="1"/>
            </p:cNvSpPr>
            <p:nvPr/>
          </p:nvSpPr>
          <p:spPr bwMode="auto">
            <a:xfrm>
              <a:off x="3936" y="1296"/>
              <a:ext cx="548" cy="1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>
                  <a:latin typeface="Arial Narrow" pitchFamily="34" charset="0"/>
                </a:rPr>
                <a:t>Sansinena</a:t>
              </a:r>
            </a:p>
          </p:txBody>
        </p:sp>
        <p:sp>
          <p:nvSpPr>
            <p:cNvPr id="197" name="Text Box 74"/>
            <p:cNvSpPr txBox="1">
              <a:spLocks noChangeArrowheads="1"/>
            </p:cNvSpPr>
            <p:nvPr/>
          </p:nvSpPr>
          <p:spPr bwMode="auto">
            <a:xfrm>
              <a:off x="4416" y="1488"/>
              <a:ext cx="600" cy="1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>
                  <a:latin typeface="Arial Narrow" pitchFamily="34" charset="0"/>
                </a:rPr>
                <a:t>Brea Olinda</a:t>
              </a:r>
            </a:p>
          </p:txBody>
        </p:sp>
        <p:sp>
          <p:nvSpPr>
            <p:cNvPr id="198" name="Text Box 75"/>
            <p:cNvSpPr txBox="1">
              <a:spLocks noChangeArrowheads="1"/>
            </p:cNvSpPr>
            <p:nvPr/>
          </p:nvSpPr>
          <p:spPr bwMode="auto">
            <a:xfrm>
              <a:off x="4838" y="1749"/>
              <a:ext cx="613" cy="1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>
                  <a:latin typeface="Arial Narrow" pitchFamily="34" charset="0"/>
                </a:rPr>
                <a:t>Yorba Linda</a:t>
              </a:r>
            </a:p>
          </p:txBody>
        </p:sp>
        <p:sp>
          <p:nvSpPr>
            <p:cNvPr id="199" name="Text Box 76"/>
            <p:cNvSpPr txBox="1">
              <a:spLocks noChangeArrowheads="1"/>
            </p:cNvSpPr>
            <p:nvPr/>
          </p:nvSpPr>
          <p:spPr bwMode="auto">
            <a:xfrm>
              <a:off x="5078" y="1894"/>
              <a:ext cx="468" cy="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>
                  <a:latin typeface="Arial Narrow" pitchFamily="34" charset="0"/>
                </a:rPr>
                <a:t>Kraemer</a:t>
              </a:r>
            </a:p>
          </p:txBody>
        </p:sp>
        <p:sp>
          <p:nvSpPr>
            <p:cNvPr id="200" name="Text Box 77"/>
            <p:cNvSpPr txBox="1">
              <a:spLocks noChangeArrowheads="1"/>
            </p:cNvSpPr>
            <p:nvPr/>
          </p:nvSpPr>
          <p:spPr bwMode="auto">
            <a:xfrm>
              <a:off x="4032" y="1681"/>
              <a:ext cx="411" cy="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>
                  <a:latin typeface="Arial Narrow" pitchFamily="34" charset="0"/>
                </a:rPr>
                <a:t>Coyote</a:t>
              </a:r>
            </a:p>
          </p:txBody>
        </p:sp>
        <p:sp>
          <p:nvSpPr>
            <p:cNvPr id="201" name="Text Box 78"/>
            <p:cNvSpPr txBox="1">
              <a:spLocks noChangeArrowheads="1"/>
            </p:cNvSpPr>
            <p:nvPr/>
          </p:nvSpPr>
          <p:spPr bwMode="auto">
            <a:xfrm>
              <a:off x="4358" y="2085"/>
              <a:ext cx="482" cy="1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>
                  <a:latin typeface="Arial Narrow" pitchFamily="34" charset="0"/>
                </a:rPr>
                <a:t>Richfield</a:t>
              </a:r>
            </a:p>
          </p:txBody>
        </p:sp>
        <p:sp>
          <p:nvSpPr>
            <p:cNvPr id="202" name="Text Box 79"/>
            <p:cNvSpPr txBox="1">
              <a:spLocks noChangeArrowheads="1"/>
            </p:cNvSpPr>
            <p:nvPr/>
          </p:nvSpPr>
          <p:spPr bwMode="auto">
            <a:xfrm>
              <a:off x="1200" y="2208"/>
              <a:ext cx="486" cy="1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>
                  <a:latin typeface="Arial Narrow" pitchFamily="34" charset="0"/>
                </a:rPr>
                <a:t>Torrance</a:t>
              </a:r>
            </a:p>
          </p:txBody>
        </p:sp>
        <p:sp>
          <p:nvSpPr>
            <p:cNvPr id="203" name="Text Box 80"/>
            <p:cNvSpPr txBox="1">
              <a:spLocks noChangeArrowheads="1"/>
            </p:cNvSpPr>
            <p:nvPr/>
          </p:nvSpPr>
          <p:spPr bwMode="auto">
            <a:xfrm>
              <a:off x="2870" y="2197"/>
              <a:ext cx="767" cy="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600" b="1">
                  <a:solidFill>
                    <a:schemeClr val="hlink"/>
                  </a:solidFill>
                  <a:latin typeface="Arial Narrow" pitchFamily="34" charset="0"/>
                </a:rPr>
                <a:t>Long Beach</a:t>
              </a:r>
            </a:p>
          </p:txBody>
        </p:sp>
        <p:sp>
          <p:nvSpPr>
            <p:cNvPr id="204" name="Text Box 81"/>
            <p:cNvSpPr txBox="1">
              <a:spLocks noChangeArrowheads="1"/>
            </p:cNvSpPr>
            <p:nvPr/>
          </p:nvSpPr>
          <p:spPr bwMode="auto">
            <a:xfrm>
              <a:off x="3206" y="2517"/>
              <a:ext cx="577" cy="1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>
                  <a:latin typeface="Arial Narrow" pitchFamily="34" charset="0"/>
                </a:rPr>
                <a:t>Seal Beach</a:t>
              </a:r>
            </a:p>
          </p:txBody>
        </p:sp>
        <p:sp>
          <p:nvSpPr>
            <p:cNvPr id="205" name="Text Box 82"/>
            <p:cNvSpPr txBox="1">
              <a:spLocks noChangeArrowheads="1"/>
            </p:cNvSpPr>
            <p:nvPr/>
          </p:nvSpPr>
          <p:spPr bwMode="auto">
            <a:xfrm>
              <a:off x="2870" y="2948"/>
              <a:ext cx="838" cy="1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>
                  <a:latin typeface="Arial Narrow" pitchFamily="34" charset="0"/>
                </a:rPr>
                <a:t>Belmont Offshore</a:t>
              </a:r>
            </a:p>
          </p:txBody>
        </p:sp>
        <p:sp>
          <p:nvSpPr>
            <p:cNvPr id="206" name="Text Box 83"/>
            <p:cNvSpPr txBox="1">
              <a:spLocks noChangeArrowheads="1"/>
            </p:cNvSpPr>
            <p:nvPr/>
          </p:nvSpPr>
          <p:spPr bwMode="auto">
            <a:xfrm>
              <a:off x="3192" y="3630"/>
              <a:ext cx="1071" cy="2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600" b="1" dirty="0">
                  <a:solidFill>
                    <a:srgbClr val="FF0000"/>
                  </a:solidFill>
                  <a:latin typeface="Arial Narrow" pitchFamily="34" charset="0"/>
                </a:rPr>
                <a:t>Huntington Beach</a:t>
              </a:r>
            </a:p>
          </p:txBody>
        </p:sp>
        <p:sp>
          <p:nvSpPr>
            <p:cNvPr id="207" name="Text Box 84"/>
            <p:cNvSpPr txBox="1">
              <a:spLocks noChangeArrowheads="1"/>
            </p:cNvSpPr>
            <p:nvPr/>
          </p:nvSpPr>
          <p:spPr bwMode="auto">
            <a:xfrm>
              <a:off x="4118" y="3141"/>
              <a:ext cx="462" cy="1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>
                  <a:latin typeface="Arial Narrow" pitchFamily="34" charset="0"/>
                </a:rPr>
                <a:t>Newport</a:t>
              </a:r>
            </a:p>
          </p:txBody>
        </p:sp>
        <p:sp>
          <p:nvSpPr>
            <p:cNvPr id="208" name="Text Box 85"/>
            <p:cNvSpPr txBox="1">
              <a:spLocks noChangeArrowheads="1"/>
            </p:cNvSpPr>
            <p:nvPr/>
          </p:nvSpPr>
          <p:spPr bwMode="auto">
            <a:xfrm>
              <a:off x="490" y="3120"/>
              <a:ext cx="1656" cy="2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 b="1" dirty="0">
                  <a:solidFill>
                    <a:srgbClr val="FF3300"/>
                  </a:solidFill>
                  <a:latin typeface="Arial Unicode MS" pitchFamily="34" charset="-128"/>
                </a:rPr>
                <a:t>Wilmington Oil Field</a:t>
              </a:r>
            </a:p>
          </p:txBody>
        </p:sp>
        <p:sp>
          <p:nvSpPr>
            <p:cNvPr id="209" name="Text Box 86"/>
            <p:cNvSpPr txBox="1">
              <a:spLocks noChangeArrowheads="1"/>
            </p:cNvSpPr>
            <p:nvPr/>
          </p:nvSpPr>
          <p:spPr bwMode="auto">
            <a:xfrm>
              <a:off x="432" y="3695"/>
              <a:ext cx="171" cy="1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>
                  <a:latin typeface="Arial Narrow" pitchFamily="34" charset="0"/>
                </a:rPr>
                <a:t>0</a:t>
              </a:r>
            </a:p>
          </p:txBody>
        </p:sp>
        <p:sp>
          <p:nvSpPr>
            <p:cNvPr id="210" name="Text Box 87"/>
            <p:cNvSpPr txBox="1">
              <a:spLocks noChangeArrowheads="1"/>
            </p:cNvSpPr>
            <p:nvPr/>
          </p:nvSpPr>
          <p:spPr bwMode="auto">
            <a:xfrm>
              <a:off x="854" y="3717"/>
              <a:ext cx="172" cy="1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>
                  <a:latin typeface="Arial Narrow" pitchFamily="34" charset="0"/>
                </a:rPr>
                <a:t>4</a:t>
              </a:r>
            </a:p>
          </p:txBody>
        </p:sp>
        <p:sp>
          <p:nvSpPr>
            <p:cNvPr id="211" name="Text Box 88"/>
            <p:cNvSpPr txBox="1">
              <a:spLocks noChangeArrowheads="1"/>
            </p:cNvSpPr>
            <p:nvPr/>
          </p:nvSpPr>
          <p:spPr bwMode="auto">
            <a:xfrm>
              <a:off x="1238" y="3717"/>
              <a:ext cx="172" cy="1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>
                  <a:latin typeface="Arial Narrow" pitchFamily="34" charset="0"/>
                </a:rPr>
                <a:t>8</a:t>
              </a:r>
            </a:p>
          </p:txBody>
        </p:sp>
        <p:sp>
          <p:nvSpPr>
            <p:cNvPr id="212" name="Text Box 89"/>
            <p:cNvSpPr txBox="1">
              <a:spLocks noChangeArrowheads="1"/>
            </p:cNvSpPr>
            <p:nvPr/>
          </p:nvSpPr>
          <p:spPr bwMode="auto">
            <a:xfrm>
              <a:off x="1623" y="3717"/>
              <a:ext cx="219" cy="1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>
                  <a:latin typeface="Arial Narrow" pitchFamily="34" charset="0"/>
                </a:rPr>
                <a:t>12</a:t>
              </a:r>
            </a:p>
          </p:txBody>
        </p:sp>
        <p:sp>
          <p:nvSpPr>
            <p:cNvPr id="213" name="Line 90"/>
            <p:cNvSpPr>
              <a:spLocks noChangeShapeType="1"/>
            </p:cNvSpPr>
            <p:nvPr/>
          </p:nvSpPr>
          <p:spPr bwMode="auto">
            <a:xfrm flipV="1">
              <a:off x="2160" y="2736"/>
              <a:ext cx="576" cy="52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sm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Text Box 91"/>
            <p:cNvSpPr txBox="1">
              <a:spLocks noChangeArrowheads="1"/>
            </p:cNvSpPr>
            <p:nvPr/>
          </p:nvSpPr>
          <p:spPr bwMode="auto">
            <a:xfrm>
              <a:off x="390" y="1975"/>
              <a:ext cx="899" cy="13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sz="1400" b="1" dirty="0" smtClean="0">
                  <a:latin typeface="Forte" pitchFamily="66" charset="0"/>
                </a:rPr>
                <a:t>Pacific  Ocean</a:t>
              </a:r>
              <a:endParaRPr lang="en-US" sz="1400" b="1" dirty="0">
                <a:latin typeface="Forte" pitchFamily="66" charset="0"/>
              </a:endParaRPr>
            </a:p>
            <a:p>
              <a:pPr eaLnBrk="0" hangingPunct="0"/>
              <a:endParaRPr lang="en-US" sz="1400" b="1" dirty="0">
                <a:latin typeface="Forte" pitchFamily="66" charset="0"/>
              </a:endParaRPr>
            </a:p>
            <a:p>
              <a:pPr eaLnBrk="0" hangingPunct="0"/>
              <a:r>
                <a:rPr lang="en-US" sz="1400" b="1" dirty="0">
                  <a:latin typeface="Forte" pitchFamily="66" charset="0"/>
                </a:rPr>
                <a:t>	</a:t>
              </a:r>
            </a:p>
            <a:p>
              <a:pPr eaLnBrk="0" hangingPunct="0"/>
              <a:endParaRPr lang="en-US" sz="1400" b="1" dirty="0">
                <a:latin typeface="Forte" pitchFamily="66" charset="0"/>
              </a:endParaRPr>
            </a:p>
            <a:p>
              <a:pPr eaLnBrk="0" hangingPunct="0"/>
              <a:r>
                <a:rPr lang="en-US" sz="1400" b="1" dirty="0">
                  <a:latin typeface="Forte" pitchFamily="66" charset="0"/>
                </a:rPr>
                <a:t>               </a:t>
              </a:r>
            </a:p>
          </p:txBody>
        </p:sp>
        <p:sp>
          <p:nvSpPr>
            <p:cNvPr id="215" name="Text Box 92"/>
            <p:cNvSpPr txBox="1">
              <a:spLocks noChangeArrowheads="1"/>
            </p:cNvSpPr>
            <p:nvPr/>
          </p:nvSpPr>
          <p:spPr bwMode="auto">
            <a:xfrm>
              <a:off x="769" y="3936"/>
              <a:ext cx="680" cy="1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>
                  <a:latin typeface="Arial Narrow" pitchFamily="34" charset="0"/>
                </a:rPr>
                <a:t>Scale in Miles</a:t>
              </a:r>
            </a:p>
          </p:txBody>
        </p:sp>
        <p:sp>
          <p:nvSpPr>
            <p:cNvPr id="216" name="Text Box 93"/>
            <p:cNvSpPr txBox="1">
              <a:spLocks noChangeArrowheads="1"/>
            </p:cNvSpPr>
            <p:nvPr/>
          </p:nvSpPr>
          <p:spPr bwMode="auto">
            <a:xfrm>
              <a:off x="5040" y="2641"/>
              <a:ext cx="268" cy="3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800" b="1">
                  <a:solidFill>
                    <a:srgbClr val="FF3300"/>
                  </a:solidFill>
                  <a:latin typeface="Britannic Bold" pitchFamily="34" charset="0"/>
                </a:rPr>
                <a:t>N</a:t>
              </a:r>
            </a:p>
          </p:txBody>
        </p:sp>
        <p:sp>
          <p:nvSpPr>
            <p:cNvPr id="217" name="Line 94"/>
            <p:cNvSpPr>
              <a:spLocks noChangeShapeType="1"/>
            </p:cNvSpPr>
            <p:nvPr/>
          </p:nvSpPr>
          <p:spPr bwMode="auto">
            <a:xfrm>
              <a:off x="5184" y="2928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Line 95"/>
            <p:cNvSpPr>
              <a:spLocks noChangeShapeType="1"/>
            </p:cNvSpPr>
            <p:nvPr/>
          </p:nvSpPr>
          <p:spPr bwMode="auto">
            <a:xfrm flipV="1">
              <a:off x="5184" y="2496"/>
              <a:ext cx="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Text Box 96"/>
            <p:cNvSpPr txBox="1">
              <a:spLocks noChangeArrowheads="1"/>
            </p:cNvSpPr>
            <p:nvPr/>
          </p:nvSpPr>
          <p:spPr bwMode="auto">
            <a:xfrm rot="1929228">
              <a:off x="4741" y="548"/>
              <a:ext cx="503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chemeClr val="bg1"/>
                  </a:solidFill>
                  <a:latin typeface="Forte" pitchFamily="66" charset="0"/>
                </a:rPr>
                <a:t>California</a:t>
              </a:r>
            </a:p>
          </p:txBody>
        </p:sp>
        <p:sp>
          <p:nvSpPr>
            <p:cNvPr id="220" name="AutoShape 97"/>
            <p:cNvSpPr>
              <a:spLocks noChangeArrowheads="1"/>
            </p:cNvSpPr>
            <p:nvPr/>
          </p:nvSpPr>
          <p:spPr bwMode="auto">
            <a:xfrm>
              <a:off x="4128" y="3360"/>
              <a:ext cx="96" cy="96"/>
            </a:xfrm>
            <a:prstGeom prst="star4">
              <a:avLst>
                <a:gd name="adj" fmla="val 125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221" name="AutoShape 98"/>
            <p:cNvSpPr>
              <a:spLocks noChangeArrowheads="1"/>
            </p:cNvSpPr>
            <p:nvPr/>
          </p:nvSpPr>
          <p:spPr bwMode="auto">
            <a:xfrm>
              <a:off x="4080" y="3312"/>
              <a:ext cx="96" cy="96"/>
            </a:xfrm>
            <a:prstGeom prst="star4">
              <a:avLst>
                <a:gd name="adj" fmla="val 125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222" name="AutoShape 99"/>
            <p:cNvSpPr>
              <a:spLocks noChangeArrowheads="1"/>
            </p:cNvSpPr>
            <p:nvPr/>
          </p:nvSpPr>
          <p:spPr bwMode="auto">
            <a:xfrm>
              <a:off x="3744" y="3072"/>
              <a:ext cx="96" cy="96"/>
            </a:xfrm>
            <a:prstGeom prst="star4">
              <a:avLst>
                <a:gd name="adj" fmla="val 125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223" name="AutoShape 100"/>
            <p:cNvSpPr>
              <a:spLocks noChangeArrowheads="1"/>
            </p:cNvSpPr>
            <p:nvPr/>
          </p:nvSpPr>
          <p:spPr bwMode="auto">
            <a:xfrm>
              <a:off x="3648" y="3072"/>
              <a:ext cx="96" cy="96"/>
            </a:xfrm>
            <a:prstGeom prst="star4">
              <a:avLst>
                <a:gd name="adj" fmla="val 125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224" name="AutoShape 101"/>
            <p:cNvSpPr>
              <a:spLocks noChangeArrowheads="1"/>
            </p:cNvSpPr>
            <p:nvPr/>
          </p:nvSpPr>
          <p:spPr bwMode="auto">
            <a:xfrm>
              <a:off x="3024" y="2640"/>
              <a:ext cx="96" cy="96"/>
            </a:xfrm>
            <a:prstGeom prst="star4">
              <a:avLst>
                <a:gd name="adj" fmla="val 125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225" name="AutoShape 102"/>
            <p:cNvSpPr>
              <a:spLocks noChangeArrowheads="1"/>
            </p:cNvSpPr>
            <p:nvPr/>
          </p:nvSpPr>
          <p:spPr bwMode="auto">
            <a:xfrm>
              <a:off x="2736" y="2640"/>
              <a:ext cx="96" cy="96"/>
            </a:xfrm>
            <a:prstGeom prst="star4">
              <a:avLst>
                <a:gd name="adj" fmla="val 125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226" name="AutoShape 103"/>
            <p:cNvSpPr>
              <a:spLocks noChangeArrowheads="1"/>
            </p:cNvSpPr>
            <p:nvPr/>
          </p:nvSpPr>
          <p:spPr bwMode="auto">
            <a:xfrm>
              <a:off x="2880" y="2640"/>
              <a:ext cx="96" cy="96"/>
            </a:xfrm>
            <a:prstGeom prst="star4">
              <a:avLst>
                <a:gd name="adj" fmla="val 125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227" name="AutoShape 104"/>
            <p:cNvSpPr>
              <a:spLocks noChangeArrowheads="1"/>
            </p:cNvSpPr>
            <p:nvPr/>
          </p:nvSpPr>
          <p:spPr bwMode="auto">
            <a:xfrm>
              <a:off x="4320" y="1536"/>
              <a:ext cx="96" cy="96"/>
            </a:xfrm>
            <a:prstGeom prst="star4">
              <a:avLst>
                <a:gd name="adj" fmla="val 125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228" name="AutoShape 105"/>
            <p:cNvSpPr>
              <a:spLocks noChangeArrowheads="1"/>
            </p:cNvSpPr>
            <p:nvPr/>
          </p:nvSpPr>
          <p:spPr bwMode="auto">
            <a:xfrm>
              <a:off x="2832" y="2352"/>
              <a:ext cx="96" cy="96"/>
            </a:xfrm>
            <a:prstGeom prst="star4">
              <a:avLst>
                <a:gd name="adj" fmla="val 125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229" name="AutoShape 106"/>
            <p:cNvSpPr>
              <a:spLocks noChangeArrowheads="1"/>
            </p:cNvSpPr>
            <p:nvPr/>
          </p:nvSpPr>
          <p:spPr bwMode="auto">
            <a:xfrm>
              <a:off x="2400" y="912"/>
              <a:ext cx="96" cy="96"/>
            </a:xfrm>
            <a:prstGeom prst="star4">
              <a:avLst>
                <a:gd name="adj" fmla="val 125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230" name="AutoShape 107"/>
            <p:cNvSpPr>
              <a:spLocks noChangeArrowheads="1"/>
            </p:cNvSpPr>
            <p:nvPr/>
          </p:nvSpPr>
          <p:spPr bwMode="auto">
            <a:xfrm>
              <a:off x="2304" y="864"/>
              <a:ext cx="96" cy="96"/>
            </a:xfrm>
            <a:prstGeom prst="star4">
              <a:avLst>
                <a:gd name="adj" fmla="val 125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231" name="AutoShape 108"/>
            <p:cNvSpPr>
              <a:spLocks noChangeArrowheads="1"/>
            </p:cNvSpPr>
            <p:nvPr/>
          </p:nvSpPr>
          <p:spPr bwMode="auto">
            <a:xfrm>
              <a:off x="1824" y="816"/>
              <a:ext cx="96" cy="96"/>
            </a:xfrm>
            <a:prstGeom prst="star4">
              <a:avLst>
                <a:gd name="adj" fmla="val 125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232" name="AutoShape 109"/>
            <p:cNvSpPr>
              <a:spLocks noChangeArrowheads="1"/>
            </p:cNvSpPr>
            <p:nvPr/>
          </p:nvSpPr>
          <p:spPr bwMode="auto">
            <a:xfrm>
              <a:off x="1632" y="864"/>
              <a:ext cx="96" cy="96"/>
            </a:xfrm>
            <a:prstGeom prst="star4">
              <a:avLst>
                <a:gd name="adj" fmla="val 125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233" name="AutoShape 110"/>
            <p:cNvSpPr>
              <a:spLocks noChangeArrowheads="1"/>
            </p:cNvSpPr>
            <p:nvPr/>
          </p:nvSpPr>
          <p:spPr bwMode="auto">
            <a:xfrm>
              <a:off x="1632" y="912"/>
              <a:ext cx="96" cy="96"/>
            </a:xfrm>
            <a:prstGeom prst="star4">
              <a:avLst>
                <a:gd name="adj" fmla="val 125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234" name="AutoShape 111"/>
            <p:cNvSpPr>
              <a:spLocks noChangeArrowheads="1"/>
            </p:cNvSpPr>
            <p:nvPr/>
          </p:nvSpPr>
          <p:spPr bwMode="auto">
            <a:xfrm>
              <a:off x="1488" y="912"/>
              <a:ext cx="96" cy="96"/>
            </a:xfrm>
            <a:prstGeom prst="star4">
              <a:avLst>
                <a:gd name="adj" fmla="val 125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235" name="AutoShape 112"/>
            <p:cNvSpPr>
              <a:spLocks noChangeArrowheads="1"/>
            </p:cNvSpPr>
            <p:nvPr/>
          </p:nvSpPr>
          <p:spPr bwMode="auto">
            <a:xfrm>
              <a:off x="4752" y="3264"/>
              <a:ext cx="96" cy="96"/>
            </a:xfrm>
            <a:prstGeom prst="star4">
              <a:avLst>
                <a:gd name="adj" fmla="val 125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236" name="AutoShape 113"/>
            <p:cNvSpPr>
              <a:spLocks noChangeArrowheads="1"/>
            </p:cNvSpPr>
            <p:nvPr/>
          </p:nvSpPr>
          <p:spPr bwMode="auto">
            <a:xfrm>
              <a:off x="1296" y="1440"/>
              <a:ext cx="96" cy="96"/>
            </a:xfrm>
            <a:prstGeom prst="star4">
              <a:avLst>
                <a:gd name="adj" fmla="val 125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237" name="AutoShape 114"/>
            <p:cNvSpPr>
              <a:spLocks noChangeArrowheads="1"/>
            </p:cNvSpPr>
            <p:nvPr/>
          </p:nvSpPr>
          <p:spPr bwMode="auto">
            <a:xfrm>
              <a:off x="1248" y="1392"/>
              <a:ext cx="96" cy="96"/>
            </a:xfrm>
            <a:prstGeom prst="star4">
              <a:avLst>
                <a:gd name="adj" fmla="val 125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238" name="AutoShape 115"/>
            <p:cNvSpPr>
              <a:spLocks noChangeArrowheads="1"/>
            </p:cNvSpPr>
            <p:nvPr/>
          </p:nvSpPr>
          <p:spPr bwMode="auto">
            <a:xfrm>
              <a:off x="2784" y="2256"/>
              <a:ext cx="96" cy="96"/>
            </a:xfrm>
            <a:prstGeom prst="star4">
              <a:avLst>
                <a:gd name="adj" fmla="val 125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239" name="AutoShape 116"/>
            <p:cNvSpPr>
              <a:spLocks noChangeArrowheads="1"/>
            </p:cNvSpPr>
            <p:nvPr/>
          </p:nvSpPr>
          <p:spPr bwMode="auto">
            <a:xfrm>
              <a:off x="2832" y="2304"/>
              <a:ext cx="96" cy="96"/>
            </a:xfrm>
            <a:prstGeom prst="star4">
              <a:avLst>
                <a:gd name="adj" fmla="val 125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240" name="AutoShape 117"/>
            <p:cNvSpPr>
              <a:spLocks noChangeArrowheads="1"/>
            </p:cNvSpPr>
            <p:nvPr/>
          </p:nvSpPr>
          <p:spPr bwMode="auto">
            <a:xfrm>
              <a:off x="2304" y="912"/>
              <a:ext cx="96" cy="96"/>
            </a:xfrm>
            <a:prstGeom prst="star4">
              <a:avLst>
                <a:gd name="adj" fmla="val 125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241" name="AutoShape 118"/>
            <p:cNvSpPr>
              <a:spLocks noChangeArrowheads="1"/>
            </p:cNvSpPr>
            <p:nvPr/>
          </p:nvSpPr>
          <p:spPr bwMode="auto">
            <a:xfrm>
              <a:off x="2016" y="912"/>
              <a:ext cx="96" cy="96"/>
            </a:xfrm>
            <a:prstGeom prst="star4">
              <a:avLst>
                <a:gd name="adj" fmla="val 125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242" name="AutoShape 119"/>
            <p:cNvSpPr>
              <a:spLocks noChangeArrowheads="1"/>
            </p:cNvSpPr>
            <p:nvPr/>
          </p:nvSpPr>
          <p:spPr bwMode="auto">
            <a:xfrm>
              <a:off x="2640" y="2688"/>
              <a:ext cx="96" cy="96"/>
            </a:xfrm>
            <a:prstGeom prst="star4">
              <a:avLst>
                <a:gd name="adj" fmla="val 125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243" name="AutoShape 120"/>
            <p:cNvSpPr>
              <a:spLocks noChangeArrowheads="1"/>
            </p:cNvSpPr>
            <p:nvPr/>
          </p:nvSpPr>
          <p:spPr bwMode="auto">
            <a:xfrm>
              <a:off x="2736" y="2736"/>
              <a:ext cx="96" cy="96"/>
            </a:xfrm>
            <a:prstGeom prst="star4">
              <a:avLst>
                <a:gd name="adj" fmla="val 125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244" name="AutoShape 121"/>
            <p:cNvSpPr>
              <a:spLocks noChangeArrowheads="1"/>
            </p:cNvSpPr>
            <p:nvPr/>
          </p:nvSpPr>
          <p:spPr bwMode="auto">
            <a:xfrm>
              <a:off x="4176" y="3360"/>
              <a:ext cx="96" cy="96"/>
            </a:xfrm>
            <a:prstGeom prst="star4">
              <a:avLst>
                <a:gd name="adj" fmla="val 125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245" name="AutoShape 122"/>
            <p:cNvSpPr>
              <a:spLocks noChangeArrowheads="1"/>
            </p:cNvSpPr>
            <p:nvPr/>
          </p:nvSpPr>
          <p:spPr bwMode="auto">
            <a:xfrm>
              <a:off x="3648" y="2976"/>
              <a:ext cx="96" cy="96"/>
            </a:xfrm>
            <a:prstGeom prst="star4">
              <a:avLst>
                <a:gd name="adj" fmla="val 125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246" name="Line 123"/>
            <p:cNvSpPr>
              <a:spLocks noChangeShapeType="1"/>
            </p:cNvSpPr>
            <p:nvPr/>
          </p:nvSpPr>
          <p:spPr bwMode="auto">
            <a:xfrm flipV="1">
              <a:off x="2256" y="2832"/>
              <a:ext cx="624" cy="76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lIns="90488" tIns="44450" rIns="90488" bIns="44450" anchor="ctr">
              <a:spAutoFit/>
            </a:bodyPr>
            <a:lstStyle/>
            <a:p>
              <a:endParaRPr lang="en-US"/>
            </a:p>
          </p:txBody>
        </p:sp>
        <p:sp>
          <p:nvSpPr>
            <p:cNvPr id="247" name="Freeform 124"/>
            <p:cNvSpPr>
              <a:spLocks/>
            </p:cNvSpPr>
            <p:nvPr/>
          </p:nvSpPr>
          <p:spPr bwMode="auto">
            <a:xfrm>
              <a:off x="2850" y="2544"/>
              <a:ext cx="324" cy="3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76"/>
                </a:cxn>
                <a:cxn ang="0">
                  <a:pos x="68" y="317"/>
                </a:cxn>
                <a:cxn ang="0">
                  <a:pos x="170" y="337"/>
                </a:cxn>
                <a:cxn ang="0">
                  <a:pos x="270" y="346"/>
                </a:cxn>
                <a:cxn ang="0">
                  <a:pos x="312" y="348"/>
                </a:cxn>
                <a:cxn ang="0">
                  <a:pos x="324" y="276"/>
                </a:cxn>
                <a:cxn ang="0">
                  <a:pos x="324" y="240"/>
                </a:cxn>
                <a:cxn ang="0">
                  <a:pos x="270" y="163"/>
                </a:cxn>
                <a:cxn ang="0">
                  <a:pos x="202" y="115"/>
                </a:cxn>
                <a:cxn ang="0">
                  <a:pos x="111" y="65"/>
                </a:cxn>
                <a:cxn ang="0">
                  <a:pos x="0" y="0"/>
                </a:cxn>
              </a:cxnLst>
              <a:rect l="0" t="0" r="r" b="b"/>
              <a:pathLst>
                <a:path w="324" h="348">
                  <a:moveTo>
                    <a:pt x="0" y="0"/>
                  </a:moveTo>
                  <a:lnTo>
                    <a:pt x="0" y="276"/>
                  </a:lnTo>
                  <a:lnTo>
                    <a:pt x="68" y="317"/>
                  </a:lnTo>
                  <a:lnTo>
                    <a:pt x="170" y="337"/>
                  </a:lnTo>
                  <a:lnTo>
                    <a:pt x="270" y="346"/>
                  </a:lnTo>
                  <a:lnTo>
                    <a:pt x="312" y="348"/>
                  </a:lnTo>
                  <a:lnTo>
                    <a:pt x="324" y="276"/>
                  </a:lnTo>
                  <a:lnTo>
                    <a:pt x="324" y="240"/>
                  </a:lnTo>
                  <a:lnTo>
                    <a:pt x="270" y="163"/>
                  </a:lnTo>
                  <a:lnTo>
                    <a:pt x="202" y="115"/>
                  </a:lnTo>
                  <a:lnTo>
                    <a:pt x="111" y="65"/>
                  </a:lnTo>
                  <a:lnTo>
                    <a:pt x="0" y="0"/>
                  </a:lnTo>
                </a:path>
              </a:pathLst>
            </a:custGeom>
            <a:solidFill>
              <a:srgbClr val="339966"/>
            </a:solidFill>
            <a:ln w="63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48" name="Text Box 125"/>
            <p:cNvSpPr txBox="1">
              <a:spLocks noChangeArrowheads="1"/>
            </p:cNvSpPr>
            <p:nvPr/>
          </p:nvSpPr>
          <p:spPr bwMode="auto">
            <a:xfrm>
              <a:off x="1791" y="3502"/>
              <a:ext cx="1093" cy="28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1600" b="1" dirty="0">
                  <a:solidFill>
                    <a:srgbClr val="FF0000"/>
                  </a:solidFill>
                  <a:latin typeface="Times New Roman" pitchFamily="18" charset="0"/>
                </a:rPr>
                <a:t>Long Beach Unit</a:t>
              </a:r>
            </a:p>
          </p:txBody>
        </p:sp>
        <p:sp>
          <p:nvSpPr>
            <p:cNvPr id="249" name="Rectangle 126"/>
            <p:cNvSpPr>
              <a:spLocks noChangeArrowheads="1"/>
            </p:cNvSpPr>
            <p:nvPr/>
          </p:nvSpPr>
          <p:spPr bwMode="auto">
            <a:xfrm>
              <a:off x="240" y="192"/>
              <a:ext cx="4176" cy="432"/>
            </a:xfrm>
            <a:prstGeom prst="rect">
              <a:avLst/>
            </a:prstGeom>
            <a:solidFill>
              <a:srgbClr val="00FF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anchor="ctr" anchorCtr="1"/>
            <a:lstStyle/>
            <a:p>
              <a:pPr algn="ctr"/>
              <a:r>
                <a:rPr lang="en-US" sz="3500" b="1">
                  <a:solidFill>
                    <a:schemeClr val="bg1"/>
                  </a:solidFill>
                </a:rPr>
                <a:t>LA BASIN OIL FIELDS</a:t>
              </a:r>
            </a:p>
          </p:txBody>
        </p:sp>
      </p:grpSp>
      <p:sp>
        <p:nvSpPr>
          <p:cNvPr id="251" name="Text Box 125"/>
          <p:cNvSpPr txBox="1">
            <a:spLocks noChangeArrowheads="1"/>
          </p:cNvSpPr>
          <p:nvPr/>
        </p:nvSpPr>
        <p:spPr bwMode="auto">
          <a:xfrm>
            <a:off x="955979" y="4191000"/>
            <a:ext cx="1046249" cy="335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600" b="1" dirty="0" smtClean="0">
                <a:solidFill>
                  <a:srgbClr val="FF0000"/>
                </a:solidFill>
                <a:latin typeface="Times New Roman" pitchFamily="18" charset="0"/>
              </a:rPr>
              <a:t>Tidelands</a:t>
            </a:r>
            <a:endParaRPr lang="en-US" sz="1600" b="1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252" name="Line 123"/>
          <p:cNvSpPr>
            <a:spLocks noChangeShapeType="1"/>
          </p:cNvSpPr>
          <p:nvPr/>
        </p:nvSpPr>
        <p:spPr bwMode="auto">
          <a:xfrm flipV="1">
            <a:off x="2133600" y="4191000"/>
            <a:ext cx="1524000" cy="309696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square" lIns="90488" tIns="44450" rIns="90488" bIns="44450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North America’s Giant Oil Fields</a:t>
            </a:r>
            <a:endParaRPr lang="en-US" dirty="0"/>
          </a:p>
        </p:txBody>
      </p:sp>
      <p:sp>
        <p:nvSpPr>
          <p:cNvPr id="4" name="Text Box 6"/>
          <p:cNvSpPr txBox="1">
            <a:spLocks noGrp="1" noChangeArrowheads="1"/>
          </p:cNvSpPr>
          <p:nvPr>
            <p:ph idx="1"/>
          </p:nvPr>
        </p:nvSpPr>
        <p:spPr bwMode="auto">
          <a:xfrm>
            <a:off x="449263" y="1284288"/>
            <a:ext cx="8229600" cy="3637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buNone/>
              <a:tabLst>
                <a:tab pos="3492500" algn="l"/>
                <a:tab pos="4741863" algn="dec"/>
              </a:tabLst>
            </a:pPr>
            <a:r>
              <a:rPr lang="en-US" b="1" u="sng" dirty="0" smtClean="0"/>
              <a:t>Total Recovery </a:t>
            </a:r>
            <a:r>
              <a:rPr lang="en-US" b="1" u="sng" dirty="0"/>
              <a:t>(</a:t>
            </a:r>
            <a:r>
              <a:rPr lang="en-US" b="1" u="sng" dirty="0" err="1"/>
              <a:t>Bbbls</a:t>
            </a:r>
            <a:r>
              <a:rPr lang="en-US" b="1" u="sng" dirty="0"/>
              <a:t>)</a:t>
            </a:r>
          </a:p>
          <a:p>
            <a:pPr eaLnBrk="0" hangingPunct="0">
              <a:spcBef>
                <a:spcPct val="20000"/>
              </a:spcBef>
              <a:tabLst>
                <a:tab pos="3492500" algn="l"/>
                <a:tab pos="4741863" algn="dec"/>
              </a:tabLst>
            </a:pPr>
            <a:r>
              <a:rPr lang="en-US" dirty="0"/>
              <a:t>Prudhoe Bay		</a:t>
            </a:r>
          </a:p>
          <a:p>
            <a:pPr eaLnBrk="0" hangingPunct="0">
              <a:spcBef>
                <a:spcPct val="20000"/>
              </a:spcBef>
              <a:tabLst>
                <a:tab pos="3492500" algn="l"/>
                <a:tab pos="4741863" algn="dec"/>
              </a:tabLst>
            </a:pPr>
            <a:r>
              <a:rPr lang="en-US" dirty="0"/>
              <a:t>East Texas		</a:t>
            </a:r>
          </a:p>
          <a:p>
            <a:pPr eaLnBrk="0" hangingPunct="0">
              <a:spcBef>
                <a:spcPct val="20000"/>
              </a:spcBef>
              <a:tabLst>
                <a:tab pos="3492500" algn="l"/>
                <a:tab pos="4741863" algn="dec"/>
              </a:tabLst>
            </a:pPr>
            <a:r>
              <a:rPr lang="en-US" b="1" dirty="0" smtClean="0"/>
              <a:t>Wilmington*</a:t>
            </a:r>
            <a:r>
              <a:rPr lang="en-US" b="1" dirty="0"/>
              <a:t>		</a:t>
            </a:r>
          </a:p>
          <a:p>
            <a:pPr eaLnBrk="0" hangingPunct="0">
              <a:spcBef>
                <a:spcPct val="20000"/>
              </a:spcBef>
              <a:tabLst>
                <a:tab pos="3492500" algn="l"/>
                <a:tab pos="4741863" algn="dec"/>
              </a:tabLst>
            </a:pPr>
            <a:r>
              <a:rPr lang="en-US" dirty="0"/>
              <a:t>Midway Sunset		</a:t>
            </a:r>
          </a:p>
          <a:p>
            <a:pPr eaLnBrk="0" hangingPunct="0">
              <a:spcBef>
                <a:spcPct val="20000"/>
              </a:spcBef>
              <a:tabLst>
                <a:tab pos="3492500" algn="l"/>
                <a:tab pos="4741863" algn="dec"/>
              </a:tabLst>
            </a:pPr>
            <a:r>
              <a:rPr lang="en-US" dirty="0" err="1"/>
              <a:t>Kuparuk</a:t>
            </a:r>
            <a:r>
              <a:rPr lang="en-US" dirty="0"/>
              <a:t>		</a:t>
            </a:r>
          </a:p>
          <a:p>
            <a:pPr eaLnBrk="0" hangingPunct="0">
              <a:spcBef>
                <a:spcPct val="20000"/>
              </a:spcBef>
              <a:tabLst>
                <a:tab pos="3492500" algn="l"/>
                <a:tab pos="4741863" algn="dec"/>
              </a:tabLst>
            </a:pPr>
            <a:endParaRPr lang="en-US" sz="2800" dirty="0"/>
          </a:p>
          <a:p>
            <a:pPr eaLnBrk="0" hangingPunct="0">
              <a:spcBef>
                <a:spcPct val="20000"/>
              </a:spcBef>
              <a:buNone/>
              <a:tabLst>
                <a:tab pos="3492500" algn="l"/>
                <a:tab pos="4741863" algn="dec"/>
              </a:tabLst>
            </a:pPr>
            <a:r>
              <a:rPr lang="en-US" sz="2400" dirty="0" smtClean="0"/>
              <a:t>* </a:t>
            </a:r>
            <a:r>
              <a:rPr lang="en-US" sz="2000" dirty="0" smtClean="0"/>
              <a:t>Reached 1 billion </a:t>
            </a:r>
            <a:r>
              <a:rPr lang="en-US" sz="2000" dirty="0" err="1" smtClean="0"/>
              <a:t>bbls</a:t>
            </a:r>
            <a:r>
              <a:rPr lang="en-US" sz="2000" dirty="0" smtClean="0"/>
              <a:t> </a:t>
            </a:r>
            <a:r>
              <a:rPr lang="en-US" sz="2000" dirty="0"/>
              <a:t>recovered in </a:t>
            </a:r>
            <a:r>
              <a:rPr lang="en-US" sz="2000" dirty="0" smtClean="0"/>
              <a:t>the Long Beach Unit July 2011</a:t>
            </a:r>
            <a:endParaRPr lang="en-US" sz="2400" dirty="0" smtClean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Wilmington </a:t>
            </a:r>
            <a:r>
              <a:rPr lang="en-US" sz="2400" dirty="0" smtClean="0"/>
              <a:t>field </a:t>
            </a:r>
            <a:r>
              <a:rPr lang="en-US" sz="2400" dirty="0"/>
              <a:t>discovered				</a:t>
            </a:r>
            <a:r>
              <a:rPr lang="en-US" sz="2400" i="1" dirty="0"/>
              <a:t>1932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Rapid development of onshore portion    </a:t>
            </a:r>
            <a:r>
              <a:rPr lang="en-US" sz="2400" dirty="0" smtClean="0"/>
              <a:t>  </a:t>
            </a:r>
            <a:r>
              <a:rPr lang="en-US" sz="2400" i="1" dirty="0" smtClean="0"/>
              <a:t>1930’s </a:t>
            </a:r>
            <a:r>
              <a:rPr lang="en-US" sz="2400" i="1" dirty="0"/>
              <a:t>- 1950’s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“Subsidence Bowl” develops onshore		        </a:t>
            </a:r>
            <a:r>
              <a:rPr lang="en-US" sz="2400" i="1" dirty="0"/>
              <a:t>1940’s</a:t>
            </a:r>
          </a:p>
          <a:p>
            <a:pPr lvl="1">
              <a:lnSpc>
                <a:spcPct val="80000"/>
              </a:lnSpc>
            </a:pPr>
            <a:endParaRPr lang="en-US" sz="2200" i="1" dirty="0"/>
          </a:p>
          <a:p>
            <a:pPr lvl="1">
              <a:lnSpc>
                <a:spcPct val="80000"/>
              </a:lnSpc>
            </a:pPr>
            <a:r>
              <a:rPr lang="en-US" sz="2200" dirty="0"/>
              <a:t>29 feet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5.5 miles long                                                                                  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200" dirty="0"/>
              <a:t>	by 0.75 miles wide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Max subsidence rate 					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200" dirty="0"/>
              <a:t>	28 inches per </a:t>
            </a:r>
            <a:r>
              <a:rPr lang="en-US" sz="2200" dirty="0" smtClean="0"/>
              <a:t>year</a:t>
            </a: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Long Beach residents vote to prohibit 			</a:t>
            </a:r>
            <a:r>
              <a:rPr lang="en-US" sz="2400" i="1" dirty="0"/>
              <a:t>1956</a:t>
            </a:r>
            <a:r>
              <a:rPr lang="en-US" sz="2400" dirty="0"/>
              <a:t> offshore development</a:t>
            </a:r>
          </a:p>
          <a:p>
            <a:pPr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2819400"/>
            <a:ext cx="3048000" cy="205428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263" y="1284288"/>
            <a:ext cx="5265737" cy="3592512"/>
          </a:xfrm>
        </p:spPr>
        <p:txBody>
          <a:bodyPr/>
          <a:lstStyle/>
          <a:p>
            <a:r>
              <a:rPr lang="en-US" sz="2000" dirty="0" err="1" smtClean="0"/>
              <a:t>Waterflooding</a:t>
            </a:r>
            <a:r>
              <a:rPr lang="en-US" sz="2000" dirty="0" smtClean="0"/>
              <a:t> proved to control</a:t>
            </a:r>
            <a:endParaRPr lang="en-US" sz="2000" i="1" dirty="0" smtClean="0"/>
          </a:p>
          <a:p>
            <a:pPr>
              <a:buFont typeface="Wingdings" pitchFamily="2" charset="2"/>
              <a:buNone/>
            </a:pPr>
            <a:r>
              <a:rPr lang="en-US" sz="2000" dirty="0" smtClean="0"/>
              <a:t>    subsidence in the </a:t>
            </a:r>
            <a:r>
              <a:rPr lang="en-US" sz="2000" i="1" dirty="0" smtClean="0"/>
              <a:t>Late 50’s</a:t>
            </a:r>
            <a:r>
              <a:rPr lang="en-US" sz="2000" dirty="0" smtClean="0"/>
              <a:t>	</a:t>
            </a:r>
          </a:p>
          <a:p>
            <a:r>
              <a:rPr lang="en-US" sz="2000" dirty="0" smtClean="0"/>
              <a:t>Residents approve offshore leasing </a:t>
            </a:r>
          </a:p>
          <a:p>
            <a:pPr>
              <a:buNone/>
            </a:pPr>
            <a:r>
              <a:rPr lang="en-US" sz="2000" dirty="0" smtClean="0"/>
              <a:t>    under strict controls in </a:t>
            </a:r>
            <a:r>
              <a:rPr lang="en-US" sz="2000" i="1" dirty="0" smtClean="0"/>
              <a:t>1962 </a:t>
            </a:r>
          </a:p>
          <a:p>
            <a:r>
              <a:rPr lang="en-US" sz="2000" dirty="0" smtClean="0"/>
              <a:t>THUMS begins field development</a:t>
            </a:r>
          </a:p>
          <a:p>
            <a:pPr>
              <a:buNone/>
            </a:pPr>
            <a:r>
              <a:rPr lang="en-US" sz="2000" i="1" dirty="0" smtClean="0"/>
              <a:t>     </a:t>
            </a:r>
            <a:r>
              <a:rPr lang="en-US" sz="2000" dirty="0" smtClean="0"/>
              <a:t>in </a:t>
            </a:r>
            <a:r>
              <a:rPr lang="en-US" sz="2000" i="1" dirty="0" smtClean="0"/>
              <a:t>1965</a:t>
            </a:r>
            <a:endParaRPr lang="en-US" sz="2000" i="1" dirty="0"/>
          </a:p>
        </p:txBody>
      </p:sp>
      <p:pic>
        <p:nvPicPr>
          <p:cNvPr id="4" name="Picture 5" descr="DogHydrant"/>
          <p:cNvPicPr>
            <a:picLocks noChangeAspect="1" noChangeArrowheads="1"/>
          </p:cNvPicPr>
          <p:nvPr/>
        </p:nvPicPr>
        <p:blipFill>
          <a:blip r:embed="rId2" cstate="print"/>
          <a:srcRect l="17035" t="-52" r="4846"/>
          <a:stretch>
            <a:fillRect/>
          </a:stretch>
        </p:blipFill>
        <p:spPr bwMode="auto">
          <a:xfrm>
            <a:off x="6381646" y="1295400"/>
            <a:ext cx="2401757" cy="4267200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4114800"/>
            <a:ext cx="3124200" cy="208909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1" y="1219200"/>
            <a:ext cx="4718014" cy="3352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0" y="1524000"/>
            <a:ext cx="2971800" cy="40018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990600" y="5029200"/>
            <a:ext cx="338650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Huntington Beach in the 1930’s</a:t>
            </a:r>
          </a:p>
          <a:p>
            <a:r>
              <a:rPr lang="en-US" dirty="0" smtClean="0"/>
              <a:t>Surf City USA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XY_PowerPoint_Template">
  <a:themeElements>
    <a:clrScheme name="Oxy_4x3_2011 1">
      <a:dk1>
        <a:srgbClr val="000000"/>
      </a:dk1>
      <a:lt1>
        <a:srgbClr val="FFFFFF"/>
      </a:lt1>
      <a:dk2>
        <a:srgbClr val="333399"/>
      </a:dk2>
      <a:lt2>
        <a:srgbClr val="EEECE1"/>
      </a:lt2>
      <a:accent1>
        <a:srgbClr val="17477D"/>
      </a:accent1>
      <a:accent2>
        <a:srgbClr val="72A3C1"/>
      </a:accent2>
      <a:accent3>
        <a:srgbClr val="FFFFFF"/>
      </a:accent3>
      <a:accent4>
        <a:srgbClr val="000000"/>
      </a:accent4>
      <a:accent5>
        <a:srgbClr val="ABB1BF"/>
      </a:accent5>
      <a:accent6>
        <a:srgbClr val="6793AF"/>
      </a:accent6>
      <a:hlink>
        <a:srgbClr val="99732B"/>
      </a:hlink>
      <a:folHlink>
        <a:srgbClr val="7C3719"/>
      </a:folHlink>
    </a:clrScheme>
    <a:fontScheme name="Oxy_4x3_2011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xy_4x3_2011 1">
        <a:dk1>
          <a:srgbClr val="000000"/>
        </a:dk1>
        <a:lt1>
          <a:srgbClr val="FFFFFF"/>
        </a:lt1>
        <a:dk2>
          <a:srgbClr val="333399"/>
        </a:dk2>
        <a:lt2>
          <a:srgbClr val="EEECE1"/>
        </a:lt2>
        <a:accent1>
          <a:srgbClr val="17477D"/>
        </a:accent1>
        <a:accent2>
          <a:srgbClr val="72A3C1"/>
        </a:accent2>
        <a:accent3>
          <a:srgbClr val="FFFFFF"/>
        </a:accent3>
        <a:accent4>
          <a:srgbClr val="000000"/>
        </a:accent4>
        <a:accent5>
          <a:srgbClr val="ABB1BF"/>
        </a:accent5>
        <a:accent6>
          <a:srgbClr val="6793AF"/>
        </a:accent6>
        <a:hlink>
          <a:srgbClr val="99732B"/>
        </a:hlink>
        <a:folHlink>
          <a:srgbClr val="7C371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87AF8825F9D043896F329D37F308BB" ma:contentTypeVersion="0" ma:contentTypeDescription="Create a new document." ma:contentTypeScope="" ma:versionID="d71dc8202df0f2dd23bb8f0288364eab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f9d6d06b8ccf97e77551286b18e0cb4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.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959322E-EED4-4473-8554-AD254075C0C1}"/>
</file>

<file path=customXml/itemProps2.xml><?xml version="1.0" encoding="utf-8"?>
<ds:datastoreItem xmlns:ds="http://schemas.openxmlformats.org/officeDocument/2006/customXml" ds:itemID="{E3561037-26F8-40A6-A25A-2D166D107BB6}"/>
</file>

<file path=customXml/itemProps3.xml><?xml version="1.0" encoding="utf-8"?>
<ds:datastoreItem xmlns:ds="http://schemas.openxmlformats.org/officeDocument/2006/customXml" ds:itemID="{5959322E-EED4-4473-8554-AD254075C0C1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786F3DD6-3983-48D4-BF77-9FF23BBC068A}"/>
</file>

<file path=docProps/app.xml><?xml version="1.0" encoding="utf-8"?>
<Properties xmlns="http://schemas.openxmlformats.org/officeDocument/2006/extended-properties" xmlns:vt="http://schemas.openxmlformats.org/officeDocument/2006/docPropsVTypes">
  <Template>OXY_PowerPoint_Template</Template>
  <TotalTime>1236</TotalTime>
  <Words>599</Words>
  <Application>Microsoft Office PowerPoint</Application>
  <PresentationFormat>On-screen Show (4:3)</PresentationFormat>
  <Paragraphs>167</Paragraphs>
  <Slides>29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OXY_PowerPoint_Template</vt:lpstr>
      <vt:lpstr>Clip</vt:lpstr>
      <vt:lpstr>Photo Editor Photo</vt:lpstr>
      <vt:lpstr>Bitmap Image</vt:lpstr>
      <vt:lpstr>Oxy Long Beach, Inc.  Drilling Program Overview</vt:lpstr>
      <vt:lpstr>Agenda</vt:lpstr>
      <vt:lpstr>Bio – Julien Roubaud</vt:lpstr>
      <vt:lpstr>Bio – Jason Mena</vt:lpstr>
      <vt:lpstr>Oxy Operating Sites</vt:lpstr>
      <vt:lpstr>North America’s Giant Oil Fields</vt:lpstr>
      <vt:lpstr>History</vt:lpstr>
      <vt:lpstr>History</vt:lpstr>
      <vt:lpstr>History</vt:lpstr>
      <vt:lpstr>What does THUMS stand for?</vt:lpstr>
      <vt:lpstr>A Partnership</vt:lpstr>
      <vt:lpstr>Oxy:  A global Leader in Close-Proximity Well Placement Challenges</vt:lpstr>
      <vt:lpstr>Long Beach, CA</vt:lpstr>
      <vt:lpstr>Oxy Long Beach Office</vt:lpstr>
      <vt:lpstr>Wilmington Field (West to East View)</vt:lpstr>
      <vt:lpstr>Island Grissom Schematic</vt:lpstr>
      <vt:lpstr>THUMS General Wellhead / Slot Layout</vt:lpstr>
      <vt:lpstr>Oxy Long Beach Inc. - Drilling/Well Servicing Rigs</vt:lpstr>
      <vt:lpstr>Island Drilling Rigs</vt:lpstr>
      <vt:lpstr>Huntington Beach – Enclosed Drilling Rig</vt:lpstr>
      <vt:lpstr>Deviated Well Design</vt:lpstr>
      <vt:lpstr>Radial Drilling Pattern </vt:lpstr>
      <vt:lpstr>THUMS</vt:lpstr>
      <vt:lpstr>Example 3D Horizontal Path (Actual Well)</vt:lpstr>
      <vt:lpstr>3D Horizontal Wellpath with Offsets</vt:lpstr>
      <vt:lpstr>Horizontal Wellpath with Large Azimuth Turn</vt:lpstr>
      <vt:lpstr>Alternate View Horizontal Wellpath</vt:lpstr>
      <vt:lpstr>Tidelands Horizontal</vt:lpstr>
      <vt:lpstr>Slide 29</vt:lpstr>
    </vt:vector>
  </TitlesOfParts>
  <Company>OXY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OLBI / THUMS Drilling Presentation</dc:title>
  <dc:creator>menaj</dc:creator>
  <cp:lastModifiedBy>turner</cp:lastModifiedBy>
  <cp:revision>58</cp:revision>
  <dcterms:created xsi:type="dcterms:W3CDTF">2014-04-21T21:35:16Z</dcterms:created>
  <dcterms:modified xsi:type="dcterms:W3CDTF">2014-04-28T19:10:32Z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0x010100E787AF8825F9D043896F329D37F308BB</vt:lpwstr>
  </property>
  <property fmtid="{D5CDD505-2E9C-101B-9397-08002B2CF9AE}" pid="3" name="_CopySource">
    <vt:lpwstr> </vt:lpwstr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TemplateUrl">
    <vt:lpwstr/>
  </property>
  <property fmtid="{D5CDD505-2E9C-101B-9397-08002B2CF9AE}" pid="9" name="Order">
    <vt:r8>213300</vt:r8>
  </property>
</Properties>
</file>